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39" r:id="rId3"/>
    <p:sldId id="340" r:id="rId4"/>
    <p:sldId id="402" r:id="rId5"/>
    <p:sldId id="404" r:id="rId6"/>
    <p:sldId id="365" r:id="rId7"/>
    <p:sldId id="257" r:id="rId8"/>
    <p:sldId id="357" r:id="rId9"/>
    <p:sldId id="401" r:id="rId10"/>
    <p:sldId id="406" r:id="rId11"/>
    <p:sldId id="403" r:id="rId12"/>
    <p:sldId id="341" r:id="rId13"/>
    <p:sldId id="343" r:id="rId14"/>
    <p:sldId id="369" r:id="rId15"/>
    <p:sldId id="399" r:id="rId16"/>
    <p:sldId id="370" r:id="rId17"/>
    <p:sldId id="400" r:id="rId18"/>
    <p:sldId id="258" r:id="rId19"/>
    <p:sldId id="398" r:id="rId20"/>
    <p:sldId id="259" r:id="rId21"/>
    <p:sldId id="275" r:id="rId22"/>
    <p:sldId id="277" r:id="rId23"/>
    <p:sldId id="330" r:id="rId24"/>
    <p:sldId id="311" r:id="rId25"/>
    <p:sldId id="312" r:id="rId26"/>
    <p:sldId id="329" r:id="rId27"/>
    <p:sldId id="271" r:id="rId28"/>
    <p:sldId id="296" r:id="rId29"/>
    <p:sldId id="331" r:id="rId30"/>
    <p:sldId id="376" r:id="rId31"/>
    <p:sldId id="383" r:id="rId32"/>
    <p:sldId id="375" r:id="rId33"/>
    <p:sldId id="298" r:id="rId34"/>
    <p:sldId id="300" r:id="rId35"/>
    <p:sldId id="388" r:id="rId36"/>
    <p:sldId id="335" r:id="rId37"/>
    <p:sldId id="337" r:id="rId38"/>
    <p:sldId id="405" r:id="rId39"/>
    <p:sldId id="292" r:id="rId4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26" autoAdjust="0"/>
    <p:restoredTop sz="94660"/>
  </p:normalViewPr>
  <p:slideViewPr>
    <p:cSldViewPr snapToGrid="0">
      <p:cViewPr varScale="1">
        <p:scale>
          <a:sx n="65" d="100"/>
          <a:sy n="65"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53957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66822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0915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400461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919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423287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07545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5643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4042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EF101758-D137-42EA-A0D2-C9039B7CF297}" type="datetimeFigureOut">
              <a:rPr lang="ar-SA" smtClean="0"/>
              <a:t>15/10/46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25905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F101758-D137-42EA-A0D2-C9039B7CF297}" type="datetimeFigureOut">
              <a:rPr lang="ar-SA" smtClean="0"/>
              <a:t>15/10/46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65986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F101758-D137-42EA-A0D2-C9039B7CF297}" type="datetimeFigureOut">
              <a:rPr lang="ar-SA" smtClean="0"/>
              <a:t>15/10/46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48498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EF101758-D137-42EA-A0D2-C9039B7CF297}" type="datetimeFigureOut">
              <a:rPr lang="ar-SA" smtClean="0"/>
              <a:t>15/10/46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57304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01758-D137-42EA-A0D2-C9039B7CF297}" type="datetimeFigureOut">
              <a:rPr lang="ar-SA" smtClean="0"/>
              <a:t>15/10/46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347708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EF101758-D137-42EA-A0D2-C9039B7CF297}" type="datetimeFigureOut">
              <a:rPr lang="ar-SA" smtClean="0"/>
              <a:t>15/10/46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380653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EF101758-D137-42EA-A0D2-C9039B7CF297}" type="datetimeFigureOut">
              <a:rPr lang="ar-SA" smtClean="0"/>
              <a:t>15/10/46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E338157-6D4A-4826-98BC-DD42F2B38150}" type="slidenum">
              <a:rPr lang="ar-SA" smtClean="0"/>
              <a:t>‹#›</a:t>
            </a:fld>
            <a:endParaRPr lang="ar-SA"/>
          </a:p>
        </p:txBody>
      </p:sp>
    </p:spTree>
    <p:extLst>
      <p:ext uri="{BB962C8B-B14F-4D97-AF65-F5344CB8AC3E}">
        <p14:creationId xmlns:p14="http://schemas.microsoft.com/office/powerpoint/2010/main" val="123655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101758-D137-42EA-A0D2-C9039B7CF297}" type="datetimeFigureOut">
              <a:rPr lang="ar-SA" smtClean="0"/>
              <a:t>15/10/46</a:t>
            </a:fld>
            <a:endParaRPr lang="ar-S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338157-6D4A-4826-98BC-DD42F2B38150}" type="slidenum">
              <a:rPr lang="ar-SA" smtClean="0"/>
              <a:t>‹#›</a:t>
            </a:fld>
            <a:endParaRPr lang="ar-SA"/>
          </a:p>
        </p:txBody>
      </p:sp>
    </p:spTree>
    <p:extLst>
      <p:ext uri="{BB962C8B-B14F-4D97-AF65-F5344CB8AC3E}">
        <p14:creationId xmlns:p14="http://schemas.microsoft.com/office/powerpoint/2010/main" val="4053206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07067" y="1549400"/>
            <a:ext cx="7766936" cy="2691936"/>
          </a:xfrm>
        </p:spPr>
        <p:txBody>
          <a:bodyPr/>
          <a:lstStyle/>
          <a:p>
            <a:r>
              <a:rPr lang="ar-SA" sz="4800" dirty="0">
                <a:cs typeface="AdvertisingBold" pitchFamily="2" charset="-78"/>
              </a:rPr>
              <a:t>التقرير السنوي</a:t>
            </a:r>
            <a:br>
              <a:rPr lang="ar-SA" sz="3200" dirty="0">
                <a:solidFill>
                  <a:schemeClr val="accent1">
                    <a:lumMod val="60000"/>
                    <a:lumOff val="40000"/>
                  </a:schemeClr>
                </a:solidFill>
                <a:cs typeface="AdvertisingBold" pitchFamily="2" charset="-78"/>
              </a:rPr>
            </a:br>
            <a:r>
              <a:rPr lang="ar-SA" sz="3200" dirty="0">
                <a:solidFill>
                  <a:schemeClr val="accent1">
                    <a:lumMod val="60000"/>
                    <a:lumOff val="40000"/>
                  </a:schemeClr>
                </a:solidFill>
                <a:cs typeface="AdvertisingBold" pitchFamily="2" charset="-78"/>
              </a:rPr>
              <a:t>2023م</a:t>
            </a:r>
            <a:br>
              <a:rPr lang="ar-SA" sz="3200" dirty="0">
                <a:solidFill>
                  <a:schemeClr val="accent1">
                    <a:lumMod val="60000"/>
                    <a:lumOff val="40000"/>
                  </a:schemeClr>
                </a:solidFill>
                <a:cs typeface="AdvertisingBold" pitchFamily="2" charset="-78"/>
              </a:rPr>
            </a:br>
            <a:r>
              <a:rPr lang="ar-SA" sz="3200" dirty="0">
                <a:solidFill>
                  <a:schemeClr val="accent1">
                    <a:lumMod val="60000"/>
                    <a:lumOff val="40000"/>
                  </a:schemeClr>
                </a:solidFill>
                <a:cs typeface="AdvertisingBold" pitchFamily="2" charset="-78"/>
              </a:rPr>
              <a:t>1444 – 1445هـ</a:t>
            </a:r>
          </a:p>
        </p:txBody>
      </p:sp>
    </p:spTree>
    <p:extLst>
      <p:ext uri="{BB962C8B-B14F-4D97-AF65-F5344CB8AC3E}">
        <p14:creationId xmlns:p14="http://schemas.microsoft.com/office/powerpoint/2010/main" val="272984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95815" y="641839"/>
            <a:ext cx="3879434" cy="741484"/>
          </a:xfrm>
        </p:spPr>
        <p:txBody>
          <a:bodyPr>
            <a:normAutofit/>
          </a:bodyPr>
          <a:lstStyle/>
          <a:p>
            <a:pPr algn="r"/>
            <a:r>
              <a:rPr lang="ar-SA" b="1" dirty="0">
                <a:latin typeface="Sakkal Majalla" panose="02000000000000000000" pitchFamily="2" charset="-78"/>
                <a:cs typeface="Sakkal Majalla" panose="02000000000000000000" pitchFamily="2" charset="-78"/>
              </a:rPr>
              <a:t>اختصاصات مجلس الأمناء: </a:t>
            </a:r>
          </a:p>
        </p:txBody>
      </p:sp>
      <p:sp>
        <p:nvSpPr>
          <p:cNvPr id="3" name="مربع نص 2">
            <a:extLst>
              <a:ext uri="{FF2B5EF4-FFF2-40B4-BE49-F238E27FC236}">
                <a16:creationId xmlns:a16="http://schemas.microsoft.com/office/drawing/2014/main" id="{FDBB2ABF-6A15-413B-8A30-F4E1DAF19346}"/>
              </a:ext>
            </a:extLst>
          </p:cNvPr>
          <p:cNvSpPr txBox="1"/>
          <p:nvPr/>
        </p:nvSpPr>
        <p:spPr>
          <a:xfrm>
            <a:off x="2579077" y="1664677"/>
            <a:ext cx="6994769" cy="3139321"/>
          </a:xfrm>
          <a:prstGeom prst="rect">
            <a:avLst/>
          </a:prstGeom>
          <a:noFill/>
        </p:spPr>
        <p:txBody>
          <a:bodyPr wrap="square" rtlCol="1">
            <a:spAutoFit/>
          </a:bodyPr>
          <a:lstStyle/>
          <a:p>
            <a:pPr marL="285750" indent="-285750">
              <a:buFontTx/>
              <a:buChar char="-"/>
            </a:pPr>
            <a:r>
              <a:rPr lang="ar-SA" dirty="0"/>
              <a:t>اعتماد السياسات العامة لتحقيق أهداف المؤسسة.</a:t>
            </a:r>
          </a:p>
          <a:p>
            <a:pPr marL="285750" indent="-285750">
              <a:buFontTx/>
              <a:buChar char="-"/>
            </a:pPr>
            <a:r>
              <a:rPr lang="ar-SA" dirty="0"/>
              <a:t>اعتماد خطط العمل الرئيسة، ومتابعة تنفيذها.</a:t>
            </a:r>
          </a:p>
          <a:p>
            <a:pPr marL="285750" indent="-285750">
              <a:buFontTx/>
              <a:buChar char="-"/>
            </a:pPr>
            <a:r>
              <a:rPr lang="ar-SA" dirty="0"/>
              <a:t>اعماد الأنظمة وضوابطها، والإشراف عليها وإجراء مراجعة دورية للتحقق من فاعليتها. </a:t>
            </a:r>
          </a:p>
          <a:p>
            <a:pPr marL="285750" indent="-285750">
              <a:buFontTx/>
              <a:buChar char="-"/>
            </a:pPr>
            <a:r>
              <a:rPr lang="ar-SA" dirty="0"/>
              <a:t>الإشراف على إعداد الموازنة التقديرية للسنة المالية الجديدة.</a:t>
            </a:r>
          </a:p>
          <a:p>
            <a:pPr marL="285750" indent="-285750">
              <a:buFontTx/>
              <a:buChar char="-"/>
            </a:pPr>
            <a:r>
              <a:rPr lang="ar-SA" dirty="0"/>
              <a:t>إدارة المؤسسة وفقاً للنظام واللائحة التنفيذية والقواعد والتعليمات الصادرة بمقتضاها.</a:t>
            </a:r>
          </a:p>
          <a:p>
            <a:pPr marL="285750" indent="-285750">
              <a:buFontTx/>
              <a:buChar char="-"/>
            </a:pPr>
            <a:r>
              <a:rPr lang="ar-SA" dirty="0"/>
              <a:t>تنمية الموارد المالية للمؤسسة واستثمار أموالها الزائدة عن حاجتها...، وغيرها.</a:t>
            </a:r>
          </a:p>
          <a:p>
            <a:pPr marL="285750" indent="-285750">
              <a:buFontTx/>
              <a:buChar char="-"/>
            </a:pPr>
            <a:endParaRPr lang="ar-SA" dirty="0"/>
          </a:p>
          <a:p>
            <a:pPr marL="285750" indent="-285750">
              <a:buFontTx/>
              <a:buChar char="-"/>
            </a:pPr>
            <a:endParaRPr lang="ar-SA" dirty="0"/>
          </a:p>
        </p:txBody>
      </p:sp>
    </p:spTree>
    <p:extLst>
      <p:ext uri="{BB962C8B-B14F-4D97-AF65-F5344CB8AC3E}">
        <p14:creationId xmlns:p14="http://schemas.microsoft.com/office/powerpoint/2010/main" val="407196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068FD5-975E-4C03-B77E-6675000BE308}"/>
              </a:ext>
            </a:extLst>
          </p:cNvPr>
          <p:cNvSpPr>
            <a:spLocks noGrp="1"/>
          </p:cNvSpPr>
          <p:nvPr>
            <p:ph type="title"/>
          </p:nvPr>
        </p:nvSpPr>
        <p:spPr>
          <a:xfrm>
            <a:off x="677334" y="609599"/>
            <a:ext cx="8596668" cy="1359877"/>
          </a:xfrm>
        </p:spPr>
        <p:txBody>
          <a:bodyPr>
            <a:normAutofit/>
          </a:bodyPr>
          <a:lstStyle/>
          <a:p>
            <a:pPr algn="r"/>
            <a:r>
              <a:rPr lang="ar-SA" sz="2400" dirty="0"/>
              <a:t>مجلس الأمناء خلال عام 2023م (تدمج مع الصفحة التي قبلها)</a:t>
            </a:r>
          </a:p>
        </p:txBody>
      </p:sp>
      <p:sp>
        <p:nvSpPr>
          <p:cNvPr id="3" name="عنصر نائب للمحتوى 2">
            <a:extLst>
              <a:ext uri="{FF2B5EF4-FFF2-40B4-BE49-F238E27FC236}">
                <a16:creationId xmlns:a16="http://schemas.microsoft.com/office/drawing/2014/main" id="{30E10670-929A-464B-85B6-B34CC172B978}"/>
              </a:ext>
            </a:extLst>
          </p:cNvPr>
          <p:cNvSpPr>
            <a:spLocks noGrp="1"/>
          </p:cNvSpPr>
          <p:nvPr>
            <p:ph idx="1"/>
          </p:nvPr>
        </p:nvSpPr>
        <p:spPr>
          <a:xfrm>
            <a:off x="677334" y="3860800"/>
            <a:ext cx="8596668" cy="2180562"/>
          </a:xfrm>
        </p:spPr>
        <p:txBody>
          <a:bodyPr/>
          <a:lstStyle/>
          <a:p>
            <a:r>
              <a:rPr lang="ar-SA" dirty="0"/>
              <a:t>7 اجتماعات</a:t>
            </a:r>
          </a:p>
          <a:p>
            <a:r>
              <a:rPr lang="ar-SA" dirty="0"/>
              <a:t>9 قرارات</a:t>
            </a:r>
          </a:p>
          <a:p>
            <a:r>
              <a:rPr lang="ar-SA" dirty="0"/>
              <a:t>4 لوائح وخطط معتمدة</a:t>
            </a:r>
          </a:p>
          <a:p>
            <a:r>
              <a:rPr lang="ar-SA" dirty="0"/>
              <a:t>4 تعاقدات</a:t>
            </a:r>
          </a:p>
          <a:p>
            <a:endParaRPr lang="ar-SA" dirty="0"/>
          </a:p>
        </p:txBody>
      </p:sp>
      <p:pic>
        <p:nvPicPr>
          <p:cNvPr id="5" name="صورة 4">
            <a:extLst>
              <a:ext uri="{FF2B5EF4-FFF2-40B4-BE49-F238E27FC236}">
                <a16:creationId xmlns:a16="http://schemas.microsoft.com/office/drawing/2014/main" id="{B4C9EA5E-3E3F-45E4-BFB1-471608FEB582}"/>
              </a:ext>
            </a:extLst>
          </p:cNvPr>
          <p:cNvPicPr>
            <a:picLocks noChangeAspect="1"/>
          </p:cNvPicPr>
          <p:nvPr/>
        </p:nvPicPr>
        <p:blipFill>
          <a:blip r:embed="rId2"/>
          <a:stretch>
            <a:fillRect/>
          </a:stretch>
        </p:blipFill>
        <p:spPr>
          <a:xfrm>
            <a:off x="2592812" y="1277815"/>
            <a:ext cx="6855989" cy="2558519"/>
          </a:xfrm>
          <a:prstGeom prst="rect">
            <a:avLst/>
          </a:prstGeom>
        </p:spPr>
      </p:pic>
    </p:spTree>
    <p:extLst>
      <p:ext uri="{BB962C8B-B14F-4D97-AF65-F5344CB8AC3E}">
        <p14:creationId xmlns:p14="http://schemas.microsoft.com/office/powerpoint/2010/main" val="413060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936" y="431800"/>
            <a:ext cx="8644128" cy="6420104"/>
          </a:xfrm>
          <a:prstGeom prst="rect">
            <a:avLst/>
          </a:prstGeom>
        </p:spPr>
      </p:pic>
    </p:spTree>
    <p:extLst>
      <p:ext uri="{BB962C8B-B14F-4D97-AF65-F5344CB8AC3E}">
        <p14:creationId xmlns:p14="http://schemas.microsoft.com/office/powerpoint/2010/main" val="362970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88634" y="4191000"/>
            <a:ext cx="7450666" cy="1079500"/>
          </a:xfrm>
        </p:spPr>
        <p:txBody>
          <a:bodyPr>
            <a:normAutofit/>
          </a:bodyPr>
          <a:lstStyle/>
          <a:p>
            <a:pPr algn="r"/>
            <a:r>
              <a:rPr lang="ar-SA" sz="2400" dirty="0">
                <a:solidFill>
                  <a:schemeClr val="tx1"/>
                </a:solidFill>
                <a:latin typeface="Sakkal Majalla" panose="02000000000000000000" pitchFamily="2" charset="-78"/>
                <a:cs typeface="Sakkal Majalla" panose="02000000000000000000" pitchFamily="2" charset="-78"/>
              </a:rPr>
              <a:t>منظومة القيم الجوهرية: </a:t>
            </a:r>
            <a:br>
              <a:rPr lang="ar-SA" sz="2400" dirty="0">
                <a:solidFill>
                  <a:schemeClr val="tx1"/>
                </a:solidFill>
                <a:latin typeface="Sakkal Majalla" panose="02000000000000000000" pitchFamily="2" charset="-78"/>
                <a:cs typeface="Sakkal Majalla" panose="02000000000000000000" pitchFamily="2" charset="-78"/>
              </a:rPr>
            </a:br>
            <a:r>
              <a:rPr lang="ar-SA" sz="2400" dirty="0">
                <a:solidFill>
                  <a:schemeClr val="tx1"/>
                </a:solidFill>
                <a:latin typeface="Sakkal Majalla" panose="02000000000000000000" pitchFamily="2" charset="-78"/>
                <a:cs typeface="Sakkal Majalla" panose="02000000000000000000" pitchFamily="2" charset="-78"/>
              </a:rPr>
              <a:t>الالتزام – الاتقان - المهنية - الابتكار</a:t>
            </a:r>
          </a:p>
        </p:txBody>
      </p:sp>
      <p:sp>
        <p:nvSpPr>
          <p:cNvPr id="4" name="مربع نص 3"/>
          <p:cNvSpPr txBox="1"/>
          <p:nvPr/>
        </p:nvSpPr>
        <p:spPr>
          <a:xfrm>
            <a:off x="3644900" y="2197100"/>
            <a:ext cx="5994400" cy="1631216"/>
          </a:xfrm>
          <a:prstGeom prst="rect">
            <a:avLst/>
          </a:prstGeom>
          <a:noFill/>
        </p:spPr>
        <p:txBody>
          <a:bodyPr wrap="square" rtlCol="1">
            <a:spAutoFit/>
          </a:bodyPr>
          <a:lstStyle/>
          <a:p>
            <a:r>
              <a:rPr lang="ar-SA" sz="2000" b="1" dirty="0">
                <a:latin typeface="Sakkal Majalla" panose="02000000000000000000" pitchFamily="2" charset="-78"/>
                <a:cs typeface="Sakkal Majalla" panose="02000000000000000000" pitchFamily="2" charset="-78"/>
              </a:rPr>
              <a:t>أهداف المؤسسة:</a:t>
            </a:r>
          </a:p>
          <a:p>
            <a:r>
              <a:rPr lang="ar-SA" sz="2000" dirty="0">
                <a:latin typeface="Sakkal Majalla" panose="02000000000000000000" pitchFamily="2" charset="-78"/>
                <a:cs typeface="Sakkal Majalla" panose="02000000000000000000" pitchFamily="2" charset="-78"/>
              </a:rPr>
              <a:t>1- تحفيظ القرآن الكريم.</a:t>
            </a:r>
          </a:p>
          <a:p>
            <a:r>
              <a:rPr lang="ar-SA" sz="2000" dirty="0">
                <a:latin typeface="Sakkal Majalla" panose="02000000000000000000" pitchFamily="2" charset="-78"/>
                <a:cs typeface="Sakkal Majalla" panose="02000000000000000000" pitchFamily="2" charset="-78"/>
              </a:rPr>
              <a:t>2- العناية بتعليم تجويد القرآن الكريم.</a:t>
            </a:r>
          </a:p>
          <a:p>
            <a:r>
              <a:rPr lang="ar-SA" sz="2000" dirty="0">
                <a:latin typeface="Sakkal Majalla" panose="02000000000000000000" pitchFamily="2" charset="-78"/>
                <a:cs typeface="Sakkal Majalla" panose="02000000000000000000" pitchFamily="2" charset="-78"/>
              </a:rPr>
              <a:t>3- العناية بحفاظ القرآن الكريم وتشجيعهم.</a:t>
            </a:r>
          </a:p>
          <a:p>
            <a:r>
              <a:rPr lang="ar-SA" sz="2000" dirty="0">
                <a:latin typeface="Sakkal Majalla" panose="02000000000000000000" pitchFamily="2" charset="-78"/>
                <a:cs typeface="Sakkal Majalla" panose="02000000000000000000" pitchFamily="2" charset="-78"/>
              </a:rPr>
              <a:t>4- تعليم علم القراءات بين الحفاظ.</a:t>
            </a:r>
          </a:p>
        </p:txBody>
      </p:sp>
      <p:sp>
        <p:nvSpPr>
          <p:cNvPr id="3" name="مربع نص 2"/>
          <p:cNvSpPr txBox="1"/>
          <p:nvPr/>
        </p:nvSpPr>
        <p:spPr>
          <a:xfrm>
            <a:off x="7073900" y="1335961"/>
            <a:ext cx="2565400" cy="461665"/>
          </a:xfrm>
          <a:prstGeom prst="rect">
            <a:avLst/>
          </a:prstGeom>
          <a:noFill/>
        </p:spPr>
        <p:txBody>
          <a:bodyPr wrap="square" rtlCol="1">
            <a:spAutoFit/>
          </a:bodyPr>
          <a:lstStyle/>
          <a:p>
            <a:r>
              <a:rPr lang="ar-SA" sz="2400" b="1" dirty="0">
                <a:latin typeface="Sakkal Majalla" panose="02000000000000000000" pitchFamily="2" charset="-78"/>
                <a:cs typeface="Sakkal Majalla" panose="02000000000000000000" pitchFamily="2" charset="-78"/>
              </a:rPr>
              <a:t>الأهداف والقيم:</a:t>
            </a:r>
          </a:p>
        </p:txBody>
      </p:sp>
    </p:spTree>
    <p:extLst>
      <p:ext uri="{BB962C8B-B14F-4D97-AF65-F5344CB8AC3E}">
        <p14:creationId xmlns:p14="http://schemas.microsoft.com/office/powerpoint/2010/main" val="248417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537200" y="2197100"/>
            <a:ext cx="4102100" cy="2677656"/>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حرصت المؤسسة خلال عام 2023 على استيفاء القوائم المالية لمتطلبات  نظام المؤسسات الأهلية واللائحة التنفيذية له المعتمدة من المركز الوطني لتنمية القطاع غير الربحي مع النظام الأساسي للمؤسسة.</a:t>
            </a:r>
            <a:endParaRPr lang="ar-SA" sz="2800" b="1" dirty="0">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91D74872-73E7-5E58-43B8-A691A21515F6}"/>
              </a:ext>
            </a:extLst>
          </p:cNvPr>
          <p:cNvSpPr txBox="1"/>
          <p:nvPr/>
        </p:nvSpPr>
        <p:spPr>
          <a:xfrm>
            <a:off x="7443535" y="1259305"/>
            <a:ext cx="2109537" cy="523220"/>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القوائم المالية</a:t>
            </a:r>
            <a:r>
              <a:rPr lang="ar-SA" dirty="0"/>
              <a:t>:</a:t>
            </a:r>
          </a:p>
        </p:txBody>
      </p:sp>
      <p:sp>
        <p:nvSpPr>
          <p:cNvPr id="5" name="مربع نص 4">
            <a:extLst>
              <a:ext uri="{FF2B5EF4-FFF2-40B4-BE49-F238E27FC236}">
                <a16:creationId xmlns:a16="http://schemas.microsoft.com/office/drawing/2014/main" id="{5414B97B-7E07-E95B-BC00-7FEAA46F21EB}"/>
              </a:ext>
            </a:extLst>
          </p:cNvPr>
          <p:cNvSpPr txBox="1"/>
          <p:nvPr/>
        </p:nvSpPr>
        <p:spPr>
          <a:xfrm>
            <a:off x="1676401" y="1828801"/>
            <a:ext cx="1949937" cy="653320"/>
          </a:xfrm>
          <a:prstGeom prst="rect">
            <a:avLst/>
          </a:prstGeom>
          <a:noFill/>
        </p:spPr>
        <p:txBody>
          <a:bodyPr wrap="square" rtlCol="1">
            <a:spAutoFit/>
          </a:bodyPr>
          <a:lstStyle/>
          <a:p>
            <a:r>
              <a:rPr lang="ar-SA" dirty="0"/>
              <a:t>وضع صورة صفحة القوائم المالية</a:t>
            </a:r>
          </a:p>
        </p:txBody>
      </p:sp>
    </p:spTree>
    <p:extLst>
      <p:ext uri="{BB962C8B-B14F-4D97-AF65-F5344CB8AC3E}">
        <p14:creationId xmlns:p14="http://schemas.microsoft.com/office/powerpoint/2010/main" val="273747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644900" y="2197100"/>
            <a:ext cx="5994400" cy="1077218"/>
          </a:xfrm>
          <a:prstGeom prst="rect">
            <a:avLst/>
          </a:prstGeom>
          <a:noFill/>
        </p:spPr>
        <p:txBody>
          <a:bodyPr wrap="square" rtlCol="1">
            <a:spAutoFit/>
          </a:bodyPr>
          <a:lstStyle/>
          <a:p>
            <a:pPr algn="ctr"/>
            <a:r>
              <a:rPr lang="ar-SA" sz="3200" dirty="0">
                <a:latin typeface="Sakkal Majalla" panose="02000000000000000000" pitchFamily="2" charset="-78"/>
                <a:cs typeface="Sakkal Majalla" panose="02000000000000000000" pitchFamily="2" charset="-78"/>
              </a:rPr>
              <a:t>99,33% النسبة المحققة للتميز المؤسسي في تطبيق معايير الحوكمة.</a:t>
            </a:r>
          </a:p>
        </p:txBody>
      </p:sp>
      <p:sp>
        <p:nvSpPr>
          <p:cNvPr id="3" name="مربع نص 2"/>
          <p:cNvSpPr txBox="1"/>
          <p:nvPr/>
        </p:nvSpPr>
        <p:spPr>
          <a:xfrm>
            <a:off x="7073900" y="1335961"/>
            <a:ext cx="2565400" cy="461665"/>
          </a:xfrm>
          <a:prstGeom prst="rect">
            <a:avLst/>
          </a:prstGeom>
          <a:noFill/>
        </p:spPr>
        <p:txBody>
          <a:bodyPr wrap="square" rtlCol="1">
            <a:spAutoFit/>
          </a:bodyPr>
          <a:lstStyle/>
          <a:p>
            <a:r>
              <a:rPr lang="ar-SA" sz="2400" b="1" dirty="0">
                <a:latin typeface="Sakkal Majalla" panose="02000000000000000000" pitchFamily="2" charset="-78"/>
                <a:cs typeface="Sakkal Majalla" panose="02000000000000000000" pitchFamily="2" charset="-78"/>
              </a:rPr>
              <a:t>التميز المؤسسي</a:t>
            </a:r>
          </a:p>
        </p:txBody>
      </p:sp>
    </p:spTree>
    <p:extLst>
      <p:ext uri="{BB962C8B-B14F-4D97-AF65-F5344CB8AC3E}">
        <p14:creationId xmlns:p14="http://schemas.microsoft.com/office/powerpoint/2010/main" val="123805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2066" y="1193800"/>
            <a:ext cx="8596668" cy="1320800"/>
          </a:xfrm>
        </p:spPr>
        <p:txBody>
          <a:bodyPr/>
          <a:lstStyle/>
          <a:p>
            <a:pPr algn="ctr"/>
            <a:r>
              <a:rPr lang="ar-SA" dirty="0">
                <a:latin typeface="Sakkal Majalla" panose="02000000000000000000" pitchFamily="2" charset="-78"/>
                <a:cs typeface="Sakkal Majalla" panose="02000000000000000000" pitchFamily="2" charset="-78"/>
              </a:rPr>
              <a:t>شركاء النجاح</a:t>
            </a:r>
          </a:p>
        </p:txBody>
      </p:sp>
      <p:sp>
        <p:nvSpPr>
          <p:cNvPr id="3" name="مربع نص 2">
            <a:extLst>
              <a:ext uri="{FF2B5EF4-FFF2-40B4-BE49-F238E27FC236}">
                <a16:creationId xmlns:a16="http://schemas.microsoft.com/office/drawing/2014/main" id="{D31B953D-8605-4A70-8407-AF8183B8BFCD}"/>
              </a:ext>
            </a:extLst>
          </p:cNvPr>
          <p:cNvSpPr txBox="1"/>
          <p:nvPr/>
        </p:nvSpPr>
        <p:spPr>
          <a:xfrm>
            <a:off x="3618524" y="2407138"/>
            <a:ext cx="4970584" cy="369332"/>
          </a:xfrm>
          <a:prstGeom prst="rect">
            <a:avLst/>
          </a:prstGeom>
          <a:noFill/>
        </p:spPr>
        <p:txBody>
          <a:bodyPr wrap="square" rtlCol="1">
            <a:spAutoFit/>
          </a:bodyPr>
          <a:lstStyle/>
          <a:p>
            <a:r>
              <a:rPr lang="ar-SA" dirty="0"/>
              <a:t>نفس صفحة الشركاء في التقرير السنوي 1444</a:t>
            </a:r>
          </a:p>
        </p:txBody>
      </p:sp>
    </p:spTree>
    <p:extLst>
      <p:ext uri="{BB962C8B-B14F-4D97-AF65-F5344CB8AC3E}">
        <p14:creationId xmlns:p14="http://schemas.microsoft.com/office/powerpoint/2010/main" val="1974310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9934" y="2603500"/>
            <a:ext cx="8596668" cy="1320800"/>
          </a:xfrm>
        </p:spPr>
        <p:txBody>
          <a:bodyPr/>
          <a:lstStyle/>
          <a:p>
            <a:pPr algn="ctr"/>
            <a:r>
              <a:rPr lang="ar-SA" b="1" dirty="0">
                <a:latin typeface="Sakkal Majalla" panose="02000000000000000000" pitchFamily="2" charset="-78"/>
                <a:cs typeface="Sakkal Majalla" panose="02000000000000000000" pitchFamily="2" charset="-78"/>
              </a:rPr>
              <a:t>الفصل الثاني: البرامج والمشاريع</a:t>
            </a:r>
          </a:p>
        </p:txBody>
      </p:sp>
    </p:spTree>
    <p:extLst>
      <p:ext uri="{BB962C8B-B14F-4D97-AF65-F5344CB8AC3E}">
        <p14:creationId xmlns:p14="http://schemas.microsoft.com/office/powerpoint/2010/main" val="422333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a:latin typeface="Sakkal Majalla" panose="02000000000000000000" pitchFamily="2" charset="-78"/>
                <a:cs typeface="Sakkal Majalla" panose="02000000000000000000" pitchFamily="2" charset="-78"/>
              </a:rPr>
              <a:t>المشاريع والبرامج المنفذة خلال عام 2023:</a:t>
            </a:r>
            <a:br>
              <a:rPr lang="ar-SA" dirty="0">
                <a:latin typeface="Sakkal Majalla" panose="02000000000000000000" pitchFamily="2" charset="-78"/>
                <a:cs typeface="Sakkal Majalla" panose="02000000000000000000" pitchFamily="2" charset="-78"/>
              </a:rPr>
            </a:br>
            <a:endParaRPr lang="ar-SA" sz="2700"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a:off x="677334" y="2160589"/>
            <a:ext cx="8596668" cy="3662695"/>
          </a:xfrm>
        </p:spPr>
        <p:txBody>
          <a:bodyPr>
            <a:normAutofit/>
          </a:bodyPr>
          <a:lstStyle/>
          <a:p>
            <a:pPr>
              <a:buFont typeface="+mj-lt"/>
              <a:buAutoNum type="arabicPeriod"/>
            </a:pPr>
            <a:r>
              <a:rPr lang="ar-SA" dirty="0">
                <a:latin typeface="Sakkal Majalla" panose="02000000000000000000" pitchFamily="2" charset="-78"/>
                <a:cs typeface="Sakkal Majalla" panose="02000000000000000000" pitchFamily="2" charset="-78"/>
              </a:rPr>
              <a:t>برنامج الحق المبين</a:t>
            </a:r>
          </a:p>
          <a:p>
            <a:pPr>
              <a:buFont typeface="+mj-lt"/>
              <a:buAutoNum type="arabicPeriod"/>
            </a:pPr>
            <a:r>
              <a:rPr lang="ar-SA" dirty="0">
                <a:latin typeface="Sakkal Majalla" panose="02000000000000000000" pitchFamily="2" charset="-78"/>
                <a:cs typeface="Sakkal Majalla" panose="02000000000000000000" pitchFamily="2" charset="-78"/>
              </a:rPr>
              <a:t>برنامج مُكث</a:t>
            </a:r>
          </a:p>
          <a:p>
            <a:pPr>
              <a:buFont typeface="+mj-lt"/>
              <a:buAutoNum type="arabicPeriod"/>
            </a:pPr>
            <a:r>
              <a:rPr lang="ar-SA" dirty="0">
                <a:latin typeface="Sakkal Majalla" panose="02000000000000000000" pitchFamily="2" charset="-78"/>
                <a:cs typeface="Sakkal Majalla" panose="02000000000000000000" pitchFamily="2" charset="-78"/>
              </a:rPr>
              <a:t>برنامج فَيء</a:t>
            </a:r>
          </a:p>
          <a:p>
            <a:pPr>
              <a:buFont typeface="+mj-lt"/>
              <a:buAutoNum type="arabicPeriod"/>
            </a:pPr>
            <a:r>
              <a:rPr lang="ar-SA" dirty="0">
                <a:latin typeface="Sakkal Majalla" panose="02000000000000000000" pitchFamily="2" charset="-78"/>
                <a:cs typeface="Sakkal Majalla" panose="02000000000000000000" pitchFamily="2" charset="-78"/>
              </a:rPr>
              <a:t>برنامج حق تلاوته</a:t>
            </a:r>
            <a:endParaRPr lang="ar-SA" dirty="0">
              <a:solidFill>
                <a:srgbClr val="FF0000"/>
              </a:solidFill>
              <a:latin typeface="Sakkal Majalla" panose="02000000000000000000" pitchFamily="2" charset="-78"/>
              <a:cs typeface="Sakkal Majalla" panose="02000000000000000000" pitchFamily="2" charset="-78"/>
            </a:endParaRPr>
          </a:p>
          <a:p>
            <a:pPr>
              <a:buFont typeface="+mj-lt"/>
              <a:buAutoNum type="arabicPeriod"/>
            </a:pPr>
            <a:r>
              <a:rPr lang="ar-SA" dirty="0">
                <a:latin typeface="Sakkal Majalla" panose="02000000000000000000" pitchFamily="2" charset="-78"/>
                <a:cs typeface="Sakkal Majalla" panose="02000000000000000000" pitchFamily="2" charset="-78"/>
              </a:rPr>
              <a:t> برنامج جذَل</a:t>
            </a:r>
          </a:p>
        </p:txBody>
      </p:sp>
    </p:spTree>
    <p:extLst>
      <p:ext uri="{BB962C8B-B14F-4D97-AF65-F5344CB8AC3E}">
        <p14:creationId xmlns:p14="http://schemas.microsoft.com/office/powerpoint/2010/main" val="40255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CD1918D0-EC0F-A613-9304-E6CAA09D9AC1}"/>
              </a:ext>
            </a:extLst>
          </p:cNvPr>
          <p:cNvSpPr>
            <a:spLocks noGrp="1"/>
          </p:cNvSpPr>
          <p:nvPr>
            <p:ph type="title"/>
          </p:nvPr>
        </p:nvSpPr>
        <p:spPr>
          <a:xfrm>
            <a:off x="1962368" y="884718"/>
            <a:ext cx="8554898" cy="872959"/>
          </a:xfrm>
        </p:spPr>
        <p:txBody>
          <a:bodyPr>
            <a:normAutofit fontScale="90000"/>
          </a:bodyPr>
          <a:lstStyle/>
          <a:p>
            <a:pPr algn="ctr"/>
            <a:r>
              <a:rPr lang="ar-SA" sz="4000" dirty="0">
                <a:latin typeface="Sakkal Majalla" panose="02000000000000000000" pitchFamily="2" charset="-78"/>
                <a:cs typeface="Sakkal Majalla" panose="02000000000000000000" pitchFamily="2" charset="-78"/>
              </a:rPr>
              <a:t>أعداد المستفيدات عام2023هـ</a:t>
            </a:r>
            <a:br>
              <a:rPr lang="ar-SA" sz="4000" dirty="0">
                <a:latin typeface="Sakkal Majalla" panose="02000000000000000000" pitchFamily="2" charset="-78"/>
                <a:cs typeface="Sakkal Majalla" panose="02000000000000000000" pitchFamily="2" charset="-78"/>
              </a:rPr>
            </a:br>
            <a:r>
              <a:rPr lang="ar-SA" sz="4000" dirty="0">
                <a:latin typeface="Sakkal Majalla" panose="02000000000000000000" pitchFamily="2" charset="-78"/>
                <a:cs typeface="Sakkal Majalla" panose="02000000000000000000" pitchFamily="2" charset="-78"/>
              </a:rPr>
              <a:t>1164 مستفيدة</a:t>
            </a:r>
          </a:p>
        </p:txBody>
      </p:sp>
      <p:graphicFrame>
        <p:nvGraphicFramePr>
          <p:cNvPr id="4" name="جدول 3">
            <a:extLst>
              <a:ext uri="{FF2B5EF4-FFF2-40B4-BE49-F238E27FC236}">
                <a16:creationId xmlns:a16="http://schemas.microsoft.com/office/drawing/2014/main" id="{0D02C899-8D7F-431E-ABB2-395B0FEA1394}"/>
              </a:ext>
            </a:extLst>
          </p:cNvPr>
          <p:cNvGraphicFramePr>
            <a:graphicFrameLocks noGrp="1"/>
          </p:cNvGraphicFramePr>
          <p:nvPr>
            <p:extLst>
              <p:ext uri="{D42A27DB-BD31-4B8C-83A1-F6EECF244321}">
                <p14:modId xmlns:p14="http://schemas.microsoft.com/office/powerpoint/2010/main" val="2675526428"/>
              </p:ext>
            </p:extLst>
          </p:nvPr>
        </p:nvGraphicFramePr>
        <p:xfrm>
          <a:off x="1682412" y="2215054"/>
          <a:ext cx="7745366" cy="2662890"/>
        </p:xfrm>
        <a:graphic>
          <a:graphicData uri="http://schemas.openxmlformats.org/drawingml/2006/table">
            <a:tbl>
              <a:tblPr rtl="1" firstRow="1" bandRow="1">
                <a:tableStyleId>{BC89EF96-8CEA-46FF-86C4-4CE0E7609802}</a:tableStyleId>
              </a:tblPr>
              <a:tblGrid>
                <a:gridCol w="3872683">
                  <a:extLst>
                    <a:ext uri="{9D8B030D-6E8A-4147-A177-3AD203B41FA5}">
                      <a16:colId xmlns:a16="http://schemas.microsoft.com/office/drawing/2014/main" val="20000"/>
                    </a:ext>
                  </a:extLst>
                </a:gridCol>
                <a:gridCol w="3872683">
                  <a:extLst>
                    <a:ext uri="{9D8B030D-6E8A-4147-A177-3AD203B41FA5}">
                      <a16:colId xmlns:a16="http://schemas.microsoft.com/office/drawing/2014/main" val="20001"/>
                    </a:ext>
                  </a:extLst>
                </a:gridCol>
              </a:tblGrid>
              <a:tr h="468330">
                <a:tc>
                  <a:txBody>
                    <a:bodyPr/>
                    <a:lstStyle/>
                    <a:p>
                      <a:pPr rtl="1"/>
                      <a:r>
                        <a:rPr lang="ar-SA" sz="1800" b="1" dirty="0">
                          <a:latin typeface="Sakkal Majalla" panose="02000000000000000000" pitchFamily="2" charset="-78"/>
                          <a:cs typeface="Sakkal Majalla" panose="02000000000000000000" pitchFamily="2" charset="-78"/>
                        </a:rPr>
                        <a:t>برنامج الحق المبين</a:t>
                      </a:r>
                    </a:p>
                  </a:txBody>
                  <a:tcPr/>
                </a:tc>
                <a:tc>
                  <a:txBody>
                    <a:bodyPr/>
                    <a:lstStyle/>
                    <a:p>
                      <a:pPr rtl="1"/>
                      <a:r>
                        <a:rPr lang="ar-SA" sz="1800" b="1" dirty="0">
                          <a:latin typeface="Sakkal Majalla" panose="02000000000000000000" pitchFamily="2" charset="-78"/>
                          <a:cs typeface="Sakkal Majalla" panose="02000000000000000000" pitchFamily="2" charset="-78"/>
                        </a:rPr>
                        <a:t>500</a:t>
                      </a:r>
                    </a:p>
                  </a:txBody>
                  <a:tcPr/>
                </a:tc>
                <a:extLst>
                  <a:ext uri="{0D108BD9-81ED-4DB2-BD59-A6C34878D82A}">
                    <a16:rowId xmlns:a16="http://schemas.microsoft.com/office/drawing/2014/main" val="10000"/>
                  </a:ext>
                </a:extLst>
              </a:tr>
              <a:tr h="364538">
                <a:tc>
                  <a:txBody>
                    <a:bodyPr/>
                    <a:lstStyle/>
                    <a:p>
                      <a:pPr rtl="1"/>
                      <a:r>
                        <a:rPr lang="ar-SA" sz="1800" b="1" dirty="0">
                          <a:latin typeface="Sakkal Majalla" panose="02000000000000000000" pitchFamily="2" charset="-78"/>
                          <a:cs typeface="Sakkal Majalla" panose="02000000000000000000" pitchFamily="2" charset="-78"/>
                        </a:rPr>
                        <a:t>برنامج حق تلاوته</a:t>
                      </a:r>
                    </a:p>
                  </a:txBody>
                  <a:tcPr/>
                </a:tc>
                <a:tc>
                  <a:txBody>
                    <a:bodyPr/>
                    <a:lstStyle/>
                    <a:p>
                      <a:pPr rtl="1"/>
                      <a:r>
                        <a:rPr lang="ar-SA" sz="1800" b="1" dirty="0">
                          <a:latin typeface="Sakkal Majalla" panose="02000000000000000000" pitchFamily="2" charset="-78"/>
                          <a:cs typeface="Sakkal Majalla" panose="02000000000000000000" pitchFamily="2" charset="-78"/>
                        </a:rPr>
                        <a:t>63</a:t>
                      </a:r>
                    </a:p>
                  </a:txBody>
                  <a:tcPr/>
                </a:tc>
                <a:extLst>
                  <a:ext uri="{0D108BD9-81ED-4DB2-BD59-A6C34878D82A}">
                    <a16:rowId xmlns:a16="http://schemas.microsoft.com/office/drawing/2014/main" val="10001"/>
                  </a:ext>
                </a:extLst>
              </a:tr>
              <a:tr h="364538">
                <a:tc>
                  <a:txBody>
                    <a:bodyPr/>
                    <a:lstStyle/>
                    <a:p>
                      <a:pPr rtl="1"/>
                      <a:r>
                        <a:rPr lang="ar-SA" sz="1800" b="1" dirty="0">
                          <a:latin typeface="Sakkal Majalla" panose="02000000000000000000" pitchFamily="2" charset="-78"/>
                          <a:cs typeface="Sakkal Majalla" panose="02000000000000000000" pitchFamily="2" charset="-78"/>
                        </a:rPr>
                        <a:t>برنامج </a:t>
                      </a:r>
                      <a:r>
                        <a:rPr lang="ar-SA" sz="1800" b="1" dirty="0">
                          <a:solidFill>
                            <a:schemeClr val="tx1"/>
                          </a:solidFill>
                          <a:latin typeface="Sakkal Majalla" panose="02000000000000000000" pitchFamily="2" charset="-78"/>
                          <a:cs typeface="Sakkal Majalla" panose="02000000000000000000" pitchFamily="2" charset="-78"/>
                        </a:rPr>
                        <a:t>فيء</a:t>
                      </a:r>
                    </a:p>
                  </a:txBody>
                  <a:tcPr/>
                </a:tc>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57</a:t>
                      </a:r>
                    </a:p>
                  </a:txBody>
                  <a:tcPr/>
                </a:tc>
                <a:extLst>
                  <a:ext uri="{0D108BD9-81ED-4DB2-BD59-A6C34878D82A}">
                    <a16:rowId xmlns:a16="http://schemas.microsoft.com/office/drawing/2014/main" val="10002"/>
                  </a:ext>
                </a:extLst>
              </a:tr>
              <a:tr h="364538">
                <a:tc>
                  <a:txBody>
                    <a:bodyPr/>
                    <a:lstStyle/>
                    <a:p>
                      <a:pPr rtl="1"/>
                      <a:r>
                        <a:rPr lang="ar-SA" sz="1800" b="1" dirty="0">
                          <a:latin typeface="Sakkal Majalla" panose="02000000000000000000" pitchFamily="2" charset="-78"/>
                          <a:cs typeface="Sakkal Majalla" panose="02000000000000000000" pitchFamily="2" charset="-78"/>
                        </a:rPr>
                        <a:t>برنامج </a:t>
                      </a:r>
                      <a:r>
                        <a:rPr lang="ar-SA" sz="1800" b="1" dirty="0">
                          <a:solidFill>
                            <a:schemeClr val="tx1"/>
                          </a:solidFill>
                          <a:latin typeface="Sakkal Majalla" panose="02000000000000000000" pitchFamily="2" charset="-78"/>
                          <a:cs typeface="Sakkal Majalla" panose="02000000000000000000" pitchFamily="2" charset="-78"/>
                        </a:rPr>
                        <a:t>مكث</a:t>
                      </a:r>
                    </a:p>
                  </a:txBody>
                  <a:tcPr/>
                </a:tc>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115</a:t>
                      </a:r>
                    </a:p>
                  </a:txBody>
                  <a:tcPr/>
                </a:tc>
                <a:extLst>
                  <a:ext uri="{0D108BD9-81ED-4DB2-BD59-A6C34878D82A}">
                    <a16:rowId xmlns:a16="http://schemas.microsoft.com/office/drawing/2014/main" val="1058025510"/>
                  </a:ext>
                </a:extLst>
              </a:tr>
              <a:tr h="364538">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برنامج جذل</a:t>
                      </a:r>
                    </a:p>
                  </a:txBody>
                  <a:tcPr/>
                </a:tc>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142</a:t>
                      </a:r>
                    </a:p>
                  </a:txBody>
                  <a:tcPr/>
                </a:tc>
                <a:extLst>
                  <a:ext uri="{0D108BD9-81ED-4DB2-BD59-A6C34878D82A}">
                    <a16:rowId xmlns:a16="http://schemas.microsoft.com/office/drawing/2014/main" val="2050093517"/>
                  </a:ext>
                </a:extLst>
              </a:tr>
              <a:tr h="364538">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برنامج البيان</a:t>
                      </a:r>
                    </a:p>
                  </a:txBody>
                  <a:tcPr/>
                </a:tc>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287</a:t>
                      </a:r>
                    </a:p>
                  </a:txBody>
                  <a:tcPr/>
                </a:tc>
                <a:extLst>
                  <a:ext uri="{0D108BD9-81ED-4DB2-BD59-A6C34878D82A}">
                    <a16:rowId xmlns:a16="http://schemas.microsoft.com/office/drawing/2014/main" val="2379564627"/>
                  </a:ext>
                </a:extLst>
              </a:tr>
              <a:tr h="364538">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عدد خريجات برنامج الحق المبين</a:t>
                      </a:r>
                    </a:p>
                  </a:txBody>
                  <a:tcPr>
                    <a:solidFill>
                      <a:schemeClr val="accent2"/>
                    </a:solidFill>
                  </a:tcPr>
                </a:tc>
                <a:tc>
                  <a:txBody>
                    <a:bodyPr/>
                    <a:lstStyle/>
                    <a:p>
                      <a:pPr rtl="1"/>
                      <a:r>
                        <a:rPr lang="ar-SA" sz="1800" b="1" dirty="0">
                          <a:solidFill>
                            <a:schemeClr val="tx1"/>
                          </a:solidFill>
                          <a:latin typeface="Sakkal Majalla" panose="02000000000000000000" pitchFamily="2" charset="-78"/>
                          <a:cs typeface="Sakkal Majalla" panose="02000000000000000000" pitchFamily="2" charset="-78"/>
                        </a:rPr>
                        <a:t>99</a:t>
                      </a:r>
                    </a:p>
                  </a:txBody>
                  <a:tcPr>
                    <a:solidFill>
                      <a:schemeClr val="accent2"/>
                    </a:solidFill>
                  </a:tcPr>
                </a:tc>
                <a:extLst>
                  <a:ext uri="{0D108BD9-81ED-4DB2-BD59-A6C34878D82A}">
                    <a16:rowId xmlns:a16="http://schemas.microsoft.com/office/drawing/2014/main" val="1102572739"/>
                  </a:ext>
                </a:extLst>
              </a:tr>
            </a:tbl>
          </a:graphicData>
        </a:graphic>
      </p:graphicFrame>
    </p:spTree>
    <p:extLst>
      <p:ext uri="{BB962C8B-B14F-4D97-AF65-F5344CB8AC3E}">
        <p14:creationId xmlns:p14="http://schemas.microsoft.com/office/powerpoint/2010/main" val="272057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1234" y="2300289"/>
            <a:ext cx="8596668" cy="1535111"/>
          </a:xfrm>
        </p:spPr>
        <p:txBody>
          <a:bodyPr>
            <a:normAutofit/>
          </a:bodyPr>
          <a:lstStyle/>
          <a:p>
            <a:pPr marL="0" indent="0" algn="ctr">
              <a:buNone/>
            </a:pPr>
            <a:r>
              <a:rPr lang="ar-SA" sz="3200" dirty="0">
                <a:latin typeface="Sakkal Majalla" panose="02000000000000000000" pitchFamily="2" charset="-78"/>
                <a:cs typeface="Sakkal Majalla" panose="02000000000000000000" pitchFamily="2" charset="-78"/>
              </a:rPr>
              <a:t>بسم الله الرحمن الرحيم</a:t>
            </a:r>
          </a:p>
        </p:txBody>
      </p:sp>
    </p:spTree>
    <p:extLst>
      <p:ext uri="{BB962C8B-B14F-4D97-AF65-F5344CB8AC3E}">
        <p14:creationId xmlns:p14="http://schemas.microsoft.com/office/powerpoint/2010/main" val="163649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أولاً: برنامج الحق المبين</a:t>
            </a:r>
          </a:p>
        </p:txBody>
      </p:sp>
      <p:pic>
        <p:nvPicPr>
          <p:cNvPr id="5" name="صورة 4" descr="18.jpg"/>
          <p:cNvPicPr>
            <a:picLocks noChangeAspect="1"/>
          </p:cNvPicPr>
          <p:nvPr/>
        </p:nvPicPr>
        <p:blipFill rotWithShape="1">
          <a:blip r:embed="rId2"/>
          <a:srcRect l="37665" t="24630" r="14011" b="24871"/>
          <a:stretch/>
        </p:blipFill>
        <p:spPr>
          <a:xfrm>
            <a:off x="4330701" y="1663700"/>
            <a:ext cx="4318000" cy="3463192"/>
          </a:xfrm>
          <a:prstGeom prst="rect">
            <a:avLst/>
          </a:prstGeom>
        </p:spPr>
      </p:pic>
    </p:spTree>
    <p:extLst>
      <p:ext uri="{BB962C8B-B14F-4D97-AF65-F5344CB8AC3E}">
        <p14:creationId xmlns:p14="http://schemas.microsoft.com/office/powerpoint/2010/main" val="186930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أولاً: برنامج الحق المبين</a:t>
            </a:r>
          </a:p>
        </p:txBody>
      </p:sp>
      <p:sp>
        <p:nvSpPr>
          <p:cNvPr id="3" name="عنصر نائب للمحتوى 2"/>
          <p:cNvSpPr>
            <a:spLocks noGrp="1"/>
          </p:cNvSpPr>
          <p:nvPr>
            <p:ph idx="1"/>
          </p:nvPr>
        </p:nvSpPr>
        <p:spPr>
          <a:xfrm>
            <a:off x="677334" y="1754189"/>
            <a:ext cx="8596668" cy="4532311"/>
          </a:xfrm>
        </p:spPr>
        <p:txBody>
          <a:bodyPr>
            <a:normAutofit/>
          </a:bodyPr>
          <a:lstStyle/>
          <a:p>
            <a:r>
              <a:rPr lang="ar-SA" sz="2000" dirty="0">
                <a:latin typeface="Sakkal Majalla" panose="02000000000000000000" pitchFamily="2" charset="-78"/>
                <a:cs typeface="Sakkal Majalla" panose="02000000000000000000" pitchFamily="2" charset="-78"/>
              </a:rPr>
              <a:t>فكرة البرنامج:</a:t>
            </a:r>
          </a:p>
          <a:p>
            <a:pPr marL="457200" lvl="1" indent="0">
              <a:buNone/>
            </a:pPr>
            <a:r>
              <a:rPr lang="ar-SA" sz="1800" dirty="0">
                <a:latin typeface="Sakkal Majalla" panose="02000000000000000000" pitchFamily="2" charset="-78"/>
                <a:cs typeface="Sakkal Majalla" panose="02000000000000000000" pitchFamily="2" charset="-78"/>
              </a:rPr>
              <a:t>برنامج يعنى بمراجعة القرآن الكريم حفظاً وتلاوةً وتجويداً.</a:t>
            </a:r>
          </a:p>
          <a:p>
            <a:pPr marL="0" indent="0">
              <a:buNone/>
            </a:pPr>
            <a:endParaRPr lang="ar-SA" sz="2000" dirty="0">
              <a:latin typeface="Sakkal Majalla" panose="02000000000000000000" pitchFamily="2" charset="-78"/>
              <a:cs typeface="Sakkal Majalla" panose="02000000000000000000" pitchFamily="2" charset="-78"/>
            </a:endParaRPr>
          </a:p>
          <a:p>
            <a:r>
              <a:rPr lang="ar-SA" sz="2000" dirty="0">
                <a:latin typeface="Sakkal Majalla" panose="02000000000000000000" pitchFamily="2" charset="-78"/>
                <a:cs typeface="Sakkal Majalla" panose="02000000000000000000" pitchFamily="2" charset="-78"/>
              </a:rPr>
              <a:t>الهدف العام:</a:t>
            </a:r>
          </a:p>
          <a:p>
            <a:pPr lvl="1"/>
            <a:r>
              <a:rPr lang="ar-SA" sz="1800" dirty="0">
                <a:latin typeface="Sakkal Majalla" panose="02000000000000000000" pitchFamily="2" charset="-78"/>
                <a:cs typeface="Sakkal Majalla" panose="02000000000000000000" pitchFamily="2" charset="-78"/>
              </a:rPr>
              <a:t>تخريج </a:t>
            </a:r>
            <a:r>
              <a:rPr lang="ar-SA" sz="1800" dirty="0" err="1">
                <a:latin typeface="Sakkal Majalla" panose="02000000000000000000" pitchFamily="2" charset="-78"/>
                <a:cs typeface="Sakkal Majalla" panose="02000000000000000000" pitchFamily="2" charset="-78"/>
              </a:rPr>
              <a:t>خاتمات</a:t>
            </a:r>
            <a:r>
              <a:rPr lang="ar-SA" sz="1800" dirty="0">
                <a:latin typeface="Sakkal Majalla" panose="02000000000000000000" pitchFamily="2" charset="-78"/>
                <a:cs typeface="Sakkal Majalla" panose="02000000000000000000" pitchFamily="2" charset="-78"/>
              </a:rPr>
              <a:t> متقنات لكتاب الله تعالى تلاوةً وحفظاً وتجويداً.</a:t>
            </a:r>
          </a:p>
          <a:p>
            <a:pPr lvl="1"/>
            <a:endParaRPr lang="ar-SA" sz="1800" dirty="0">
              <a:latin typeface="Sakkal Majalla" panose="02000000000000000000" pitchFamily="2" charset="-78"/>
              <a:cs typeface="Sakkal Majalla" panose="02000000000000000000" pitchFamily="2" charset="-78"/>
            </a:endParaRPr>
          </a:p>
          <a:p>
            <a:r>
              <a:rPr lang="ar-SA" sz="2000" dirty="0">
                <a:latin typeface="Sakkal Majalla" panose="02000000000000000000" pitchFamily="2" charset="-78"/>
                <a:cs typeface="Sakkal Majalla" panose="02000000000000000000" pitchFamily="2" charset="-78"/>
              </a:rPr>
              <a:t>الفئة المستهدفة:</a:t>
            </a:r>
          </a:p>
          <a:p>
            <a:pPr lvl="1"/>
            <a:r>
              <a:rPr lang="ar-SA" sz="1800" dirty="0">
                <a:latin typeface="Sakkal Majalla" panose="02000000000000000000" pitchFamily="2" charset="-78"/>
                <a:cs typeface="Sakkal Majalla" panose="02000000000000000000" pitchFamily="2" charset="-78"/>
              </a:rPr>
              <a:t>الراغبات في حفظ كتاب الله تعالى من سن (18 -48 سنة).</a:t>
            </a:r>
          </a:p>
          <a:p>
            <a:pPr lvl="1"/>
            <a:endParaRPr lang="ar-SA" sz="1800" dirty="0">
              <a:latin typeface="Sakkal Majalla" panose="02000000000000000000" pitchFamily="2" charset="-78"/>
              <a:cs typeface="Sakkal Majalla" panose="02000000000000000000" pitchFamily="2" charset="-78"/>
            </a:endParaRPr>
          </a:p>
          <a:p>
            <a:pPr lvl="1"/>
            <a:r>
              <a:rPr lang="ar-SA" sz="1800" dirty="0">
                <a:latin typeface="Sakkal Majalla" panose="02000000000000000000" pitchFamily="2" charset="-78"/>
                <a:cs typeface="Sakkal Majalla" panose="02000000000000000000" pitchFamily="2" charset="-78"/>
              </a:rPr>
              <a:t>عدد المستفيدات عام 2023م : 500 مستفيدة </a:t>
            </a:r>
            <a:r>
              <a:rPr lang="ar-SA" sz="1800" dirty="0">
                <a:solidFill>
                  <a:srgbClr val="FF0000"/>
                </a:solidFill>
                <a:latin typeface="Sakkal Majalla" panose="02000000000000000000" pitchFamily="2" charset="-78"/>
                <a:cs typeface="Sakkal Majalla" panose="02000000000000000000" pitchFamily="2" charset="-78"/>
              </a:rPr>
              <a:t>(تكتب بشكل بارز)</a:t>
            </a:r>
          </a:p>
          <a:p>
            <a:endParaRPr lang="ar-SA" sz="2000" dirty="0">
              <a:latin typeface="Sakkal Majalla" panose="02000000000000000000" pitchFamily="2" charset="-78"/>
              <a:cs typeface="Sakkal Majalla" panose="02000000000000000000" pitchFamily="2" charset="-78"/>
            </a:endParaRPr>
          </a:p>
          <a:p>
            <a:pPr lvl="1"/>
            <a:endParaRPr lang="ar-SA" sz="1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1676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أولاً: برنامج الحق المبين</a:t>
            </a:r>
          </a:p>
        </p:txBody>
      </p:sp>
      <p:sp>
        <p:nvSpPr>
          <p:cNvPr id="3" name="عنصر نائب للمحتوى 2"/>
          <p:cNvSpPr>
            <a:spLocks noGrp="1"/>
          </p:cNvSpPr>
          <p:nvPr>
            <p:ph idx="1"/>
          </p:nvPr>
        </p:nvSpPr>
        <p:spPr/>
        <p:txBody>
          <a:bodyPr/>
          <a:lstStyle/>
          <a:p>
            <a:pPr marL="0" indent="0">
              <a:buNone/>
            </a:pPr>
            <a:endParaRPr lang="ar-SA" dirty="0"/>
          </a:p>
          <a:p>
            <a:r>
              <a:rPr lang="ar-SA" sz="2400" dirty="0">
                <a:latin typeface="Sakkal Majalla" panose="02000000000000000000" pitchFamily="2" charset="-78"/>
                <a:cs typeface="Sakkal Majalla" panose="02000000000000000000" pitchFamily="2" charset="-78"/>
              </a:rPr>
              <a:t>مسارات البرنامج:</a:t>
            </a:r>
          </a:p>
          <a:p>
            <a:pPr lvl="1"/>
            <a:endParaRPr lang="ar-SA" sz="2000" dirty="0">
              <a:latin typeface="Sakkal Majalla" panose="02000000000000000000" pitchFamily="2" charset="-78"/>
              <a:cs typeface="Sakkal Majalla" panose="02000000000000000000" pitchFamily="2" charset="-78"/>
            </a:endParaRPr>
          </a:p>
        </p:txBody>
      </p:sp>
      <p:pic>
        <p:nvPicPr>
          <p:cNvPr id="4" name="صورة 3" descr="صورة تحتوي على نص&#10;&#10;تم إنشاء الوصف تلقائياً">
            <a:extLst>
              <a:ext uri="{FF2B5EF4-FFF2-40B4-BE49-F238E27FC236}">
                <a16:creationId xmlns:a16="http://schemas.microsoft.com/office/drawing/2014/main" id="{AE0A578C-3B48-4025-B54B-5CB0D56746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699" r="3436" b="20349"/>
          <a:stretch/>
        </p:blipFill>
        <p:spPr>
          <a:xfrm>
            <a:off x="930103" y="3200400"/>
            <a:ext cx="8343899" cy="2527300"/>
          </a:xfrm>
          <a:prstGeom prst="rect">
            <a:avLst/>
          </a:prstGeom>
        </p:spPr>
      </p:pic>
    </p:spTree>
    <p:extLst>
      <p:ext uri="{BB962C8B-B14F-4D97-AF65-F5344CB8AC3E}">
        <p14:creationId xmlns:p14="http://schemas.microsoft.com/office/powerpoint/2010/main" val="205126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7634" y="2882900"/>
            <a:ext cx="8596668" cy="1320800"/>
          </a:xfrm>
        </p:spPr>
        <p:txBody>
          <a:bodyPr/>
          <a:lstStyle/>
          <a:p>
            <a:pPr algn="ctr"/>
            <a:r>
              <a:rPr lang="ar-SA" dirty="0">
                <a:latin typeface="Sakkal Majalla" panose="02000000000000000000" pitchFamily="2" charset="-78"/>
                <a:cs typeface="Sakkal Majalla" panose="02000000000000000000" pitchFamily="2" charset="-78"/>
              </a:rPr>
              <a:t>ثانياً/برنامج مُكث</a:t>
            </a:r>
          </a:p>
        </p:txBody>
      </p:sp>
    </p:spTree>
    <p:extLst>
      <p:ext uri="{BB962C8B-B14F-4D97-AF65-F5344CB8AC3E}">
        <p14:creationId xmlns:p14="http://schemas.microsoft.com/office/powerpoint/2010/main" val="95256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ثانياً: برنامج مُكث</a:t>
            </a:r>
          </a:p>
        </p:txBody>
      </p:sp>
      <p:sp>
        <p:nvSpPr>
          <p:cNvPr id="3" name="عنصر نائب للمحتوى 2"/>
          <p:cNvSpPr>
            <a:spLocks noGrp="1"/>
          </p:cNvSpPr>
          <p:nvPr>
            <p:ph idx="1"/>
          </p:nvPr>
        </p:nvSpPr>
        <p:spPr/>
        <p:txBody>
          <a:bodyPr>
            <a:noAutofit/>
          </a:bodyPr>
          <a:lstStyle/>
          <a:p>
            <a:r>
              <a:rPr lang="ar-SA" sz="2000" dirty="0">
                <a:latin typeface="Sakkal Majalla" panose="02000000000000000000" pitchFamily="2" charset="-78"/>
                <a:cs typeface="Sakkal Majalla" panose="02000000000000000000" pitchFamily="2" charset="-78"/>
              </a:rPr>
              <a:t>فكرة البرنامج:</a:t>
            </a:r>
          </a:p>
          <a:p>
            <a:pPr lvl="1"/>
            <a:r>
              <a:rPr lang="ar-SA" sz="1800" dirty="0">
                <a:latin typeface="Sakkal Majalla" panose="02000000000000000000" pitchFamily="2" charset="-78"/>
                <a:cs typeface="Sakkal Majalla" panose="02000000000000000000" pitchFamily="2" charset="-78"/>
              </a:rPr>
              <a:t>برنامج يُعنى بتعليم القرآن الكريم حفظاً وتلاوة وتجويداً، وربط الدارسات بكتاب الله تعالى.</a:t>
            </a:r>
          </a:p>
          <a:p>
            <a:r>
              <a:rPr lang="ar-SA" sz="2000" dirty="0">
                <a:latin typeface="Sakkal Majalla" panose="02000000000000000000" pitchFamily="2" charset="-78"/>
                <a:cs typeface="Sakkal Majalla" panose="02000000000000000000" pitchFamily="2" charset="-78"/>
              </a:rPr>
              <a:t>الهدف العام:</a:t>
            </a:r>
          </a:p>
          <a:p>
            <a:pPr lvl="1"/>
            <a:r>
              <a:rPr lang="ar-SA" sz="1800" dirty="0">
                <a:latin typeface="Sakkal Majalla" panose="02000000000000000000" pitchFamily="2" charset="-78"/>
                <a:cs typeface="Sakkal Majalla" panose="02000000000000000000" pitchFamily="2" charset="-78"/>
              </a:rPr>
              <a:t>الإسهام في إتقان الطالبات لتلاوة وحفظ القرآن على الوجه الصحيح.</a:t>
            </a:r>
          </a:p>
          <a:p>
            <a:r>
              <a:rPr lang="ar-SA" sz="2000" dirty="0">
                <a:latin typeface="Sakkal Majalla" panose="02000000000000000000" pitchFamily="2" charset="-78"/>
                <a:cs typeface="Sakkal Majalla" panose="02000000000000000000" pitchFamily="2" charset="-78"/>
              </a:rPr>
              <a:t>الفئة المستهدفة:</a:t>
            </a:r>
          </a:p>
          <a:p>
            <a:pPr lvl="1"/>
            <a:r>
              <a:rPr lang="ar-SA" sz="1800" dirty="0">
                <a:solidFill>
                  <a:schemeClr val="tx1"/>
                </a:solidFill>
                <a:latin typeface="Sakkal Majalla" panose="02000000000000000000" pitchFamily="2" charset="-78"/>
                <a:cs typeface="Sakkal Majalla" panose="02000000000000000000" pitchFamily="2" charset="-78"/>
              </a:rPr>
              <a:t>السيدات من عمر 18 – 65 سنة.</a:t>
            </a:r>
          </a:p>
          <a:p>
            <a:r>
              <a:rPr lang="ar-SA" sz="2000" dirty="0">
                <a:latin typeface="Sakkal Majalla" panose="02000000000000000000" pitchFamily="2" charset="-78"/>
                <a:cs typeface="Sakkal Majalla" panose="02000000000000000000" pitchFamily="2" charset="-78"/>
              </a:rPr>
              <a:t>مدة البرنامج:</a:t>
            </a:r>
          </a:p>
          <a:p>
            <a:pPr lvl="1"/>
            <a:r>
              <a:rPr lang="ar-SA" sz="1800" dirty="0">
                <a:latin typeface="Sakkal Majalla" panose="02000000000000000000" pitchFamily="2" charset="-78"/>
                <a:cs typeface="Sakkal Majalla" panose="02000000000000000000" pitchFamily="2" charset="-78"/>
              </a:rPr>
              <a:t> 6 سنوات.</a:t>
            </a:r>
          </a:p>
        </p:txBody>
      </p:sp>
    </p:spTree>
    <p:extLst>
      <p:ext uri="{BB962C8B-B14F-4D97-AF65-F5344CB8AC3E}">
        <p14:creationId xmlns:p14="http://schemas.microsoft.com/office/powerpoint/2010/main" val="385467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35600" y="1423989"/>
            <a:ext cx="3838402" cy="506411"/>
          </a:xfrm>
        </p:spPr>
        <p:txBody>
          <a:bodyPr/>
          <a:lstStyle/>
          <a:p>
            <a:r>
              <a:rPr lang="ar-SA" dirty="0">
                <a:latin typeface="Sakkal Majalla" panose="02000000000000000000" pitchFamily="2" charset="-78"/>
                <a:cs typeface="Sakkal Majalla" panose="02000000000000000000" pitchFamily="2" charset="-78"/>
              </a:rPr>
              <a:t>أعداد المستفيدات:</a:t>
            </a:r>
          </a:p>
        </p:txBody>
      </p:sp>
      <p:graphicFrame>
        <p:nvGraphicFramePr>
          <p:cNvPr id="4" name="جدول 3"/>
          <p:cNvGraphicFramePr>
            <a:graphicFrameLocks noGrp="1"/>
          </p:cNvGraphicFramePr>
          <p:nvPr>
            <p:extLst>
              <p:ext uri="{D42A27DB-BD31-4B8C-83A1-F6EECF244321}">
                <p14:modId xmlns:p14="http://schemas.microsoft.com/office/powerpoint/2010/main" val="4025863932"/>
              </p:ext>
            </p:extLst>
          </p:nvPr>
        </p:nvGraphicFramePr>
        <p:xfrm>
          <a:off x="5748251" y="2324100"/>
          <a:ext cx="3855951" cy="762000"/>
        </p:xfrm>
        <a:graphic>
          <a:graphicData uri="http://schemas.openxmlformats.org/drawingml/2006/table">
            <a:tbl>
              <a:tblPr rtl="1" firstRow="1" bandRow="1">
                <a:tableStyleId>{5C22544A-7EE6-4342-B048-85BDC9FD1C3A}</a:tableStyleId>
              </a:tblPr>
              <a:tblGrid>
                <a:gridCol w="3855951">
                  <a:extLst>
                    <a:ext uri="{9D8B030D-6E8A-4147-A177-3AD203B41FA5}">
                      <a16:colId xmlns:a16="http://schemas.microsoft.com/office/drawing/2014/main" val="20000"/>
                    </a:ext>
                  </a:extLst>
                </a:gridCol>
              </a:tblGrid>
              <a:tr h="33528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sz="1800" b="1" dirty="0">
                          <a:solidFill>
                            <a:schemeClr val="bg1"/>
                          </a:solidFill>
                          <a:latin typeface="Sakkal Majalla" panose="02000000000000000000" pitchFamily="2" charset="-78"/>
                          <a:cs typeface="Sakkal Majalla" panose="02000000000000000000" pitchFamily="2" charset="-78"/>
                        </a:rPr>
                        <a:t>عدد المستفيدات الإجمالي</a:t>
                      </a:r>
                    </a:p>
                  </a:txBody>
                  <a:tcPr>
                    <a:solidFill>
                      <a:schemeClr val="accent1"/>
                    </a:solidFill>
                  </a:tcPr>
                </a:tc>
                <a:extLst>
                  <a:ext uri="{0D108BD9-81ED-4DB2-BD59-A6C34878D82A}">
                    <a16:rowId xmlns:a16="http://schemas.microsoft.com/office/drawing/2014/main" val="10000"/>
                  </a:ext>
                </a:extLst>
              </a:tr>
              <a:tr h="33528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ar-SA" sz="2000" dirty="0">
                          <a:solidFill>
                            <a:schemeClr val="tx1"/>
                          </a:solidFill>
                          <a:latin typeface="Sakkal Majalla" panose="02000000000000000000" pitchFamily="2" charset="-78"/>
                          <a:cs typeface="Sakkal Majalla" panose="02000000000000000000" pitchFamily="2" charset="-78"/>
                        </a:rPr>
                        <a:t>115</a:t>
                      </a:r>
                    </a:p>
                  </a:txBody>
                  <a:tcPr/>
                </a:tc>
                <a:extLst>
                  <a:ext uri="{0D108BD9-81ED-4DB2-BD59-A6C34878D82A}">
                    <a16:rowId xmlns:a16="http://schemas.microsoft.com/office/drawing/2014/main" val="10001"/>
                  </a:ext>
                </a:extLst>
              </a:tr>
            </a:tbl>
          </a:graphicData>
        </a:graphic>
      </p:graphicFrame>
      <p:sp>
        <p:nvSpPr>
          <p:cNvPr id="6" name="عنوان 1"/>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SA">
                <a:latin typeface="Sakkal Majalla" panose="02000000000000000000" pitchFamily="2" charset="-78"/>
                <a:cs typeface="Sakkal Majalla" panose="02000000000000000000" pitchFamily="2" charset="-78"/>
              </a:rPr>
              <a:t>ثانياً: برنامج مُكث</a:t>
            </a:r>
            <a:endParaRPr lang="ar-SA"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296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934" y="2438400"/>
            <a:ext cx="8596668" cy="1320800"/>
          </a:xfrm>
        </p:spPr>
        <p:txBody>
          <a:bodyPr/>
          <a:lstStyle/>
          <a:p>
            <a:pPr algn="ctr"/>
            <a:r>
              <a:rPr lang="ar-SA" dirty="0">
                <a:latin typeface="Sakkal Majalla" panose="02000000000000000000" pitchFamily="2" charset="-78"/>
                <a:cs typeface="Sakkal Majalla" panose="02000000000000000000" pitchFamily="2" charset="-78"/>
              </a:rPr>
              <a:t>ثالثاً/برنامج فيء</a:t>
            </a:r>
          </a:p>
        </p:txBody>
      </p:sp>
    </p:spTree>
    <p:extLst>
      <p:ext uri="{BB962C8B-B14F-4D97-AF65-F5344CB8AC3E}">
        <p14:creationId xmlns:p14="http://schemas.microsoft.com/office/powerpoint/2010/main" val="2857245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ثالثاً: برنامج فيء</a:t>
            </a:r>
          </a:p>
        </p:txBody>
      </p:sp>
      <p:sp>
        <p:nvSpPr>
          <p:cNvPr id="3" name="عنصر نائب للمحتوى 2"/>
          <p:cNvSpPr>
            <a:spLocks noGrp="1"/>
          </p:cNvSpPr>
          <p:nvPr>
            <p:ph idx="1"/>
          </p:nvPr>
        </p:nvSpPr>
        <p:spPr/>
        <p:txBody>
          <a:bodyPr>
            <a:normAutofit/>
          </a:bodyPr>
          <a:lstStyle/>
          <a:p>
            <a:r>
              <a:rPr lang="ar-SA" sz="2400" dirty="0">
                <a:latin typeface="Sakkal Majalla" panose="02000000000000000000" pitchFamily="2" charset="-78"/>
                <a:cs typeface="Sakkal Majalla" panose="02000000000000000000" pitchFamily="2" charset="-78"/>
              </a:rPr>
              <a:t>فكرة البرنامج:</a:t>
            </a:r>
          </a:p>
          <a:p>
            <a:pPr lvl="1"/>
            <a:r>
              <a:rPr lang="ar-SA" sz="2000" dirty="0">
                <a:latin typeface="Sakkal Majalla" panose="02000000000000000000" pitchFamily="2" charset="-78"/>
                <a:cs typeface="Sakkal Majalla" panose="02000000000000000000" pitchFamily="2" charset="-78"/>
              </a:rPr>
              <a:t> </a:t>
            </a:r>
            <a:r>
              <a:rPr lang="ar-SA" sz="1800" kern="100" dirty="0">
                <a:effectLst/>
                <a:latin typeface="Calibri" panose="020F0502020204030204" pitchFamily="34" charset="0"/>
                <a:ea typeface="Calibri" panose="020F0502020204030204" pitchFamily="34" charset="0"/>
                <a:cs typeface="Arial" panose="020B0604020202020204" pitchFamily="34" charset="0"/>
              </a:rPr>
              <a:t>برنامج تعليمي مكثف يُعنى بمراجعة ختم القرآن الكريم وتجويده</a:t>
            </a:r>
            <a:r>
              <a:rPr lang="ar-SA" sz="2000" dirty="0">
                <a:latin typeface="Sakkal Majalla" panose="02000000000000000000" pitchFamily="2" charset="-78"/>
                <a:cs typeface="Sakkal Majalla" panose="02000000000000000000" pitchFamily="2" charset="-78"/>
              </a:rPr>
              <a:t>.</a:t>
            </a:r>
          </a:p>
          <a:p>
            <a:r>
              <a:rPr lang="ar-SA" sz="2400" dirty="0">
                <a:latin typeface="Sakkal Majalla" panose="02000000000000000000" pitchFamily="2" charset="-78"/>
                <a:cs typeface="Sakkal Majalla" panose="02000000000000000000" pitchFamily="2" charset="-78"/>
              </a:rPr>
              <a:t>الهدف العام:</a:t>
            </a:r>
          </a:p>
          <a:p>
            <a:pPr lvl="1"/>
            <a:r>
              <a:rPr lang="ar-SA" sz="1800" dirty="0">
                <a:effectLst/>
                <a:latin typeface="Calibri" panose="020F0502020204030204" pitchFamily="34" charset="0"/>
                <a:ea typeface="Calibri" panose="020F0502020204030204" pitchFamily="34" charset="0"/>
                <a:cs typeface="Arial" panose="020B0604020202020204" pitchFamily="34" charset="0"/>
              </a:rPr>
              <a:t>تمكين الحافظة من ختم القرآن الكريم بإتقان</a:t>
            </a:r>
            <a:r>
              <a:rPr lang="ar-SA" sz="2000" dirty="0">
                <a:latin typeface="Sakkal Majalla" panose="02000000000000000000" pitchFamily="2" charset="-78"/>
                <a:cs typeface="Sakkal Majalla" panose="02000000000000000000" pitchFamily="2" charset="-78"/>
              </a:rPr>
              <a:t>.</a:t>
            </a:r>
          </a:p>
          <a:p>
            <a:pPr lvl="1"/>
            <a:endParaRPr lang="ar-SA" sz="2000" dirty="0">
              <a:latin typeface="Sakkal Majalla" panose="02000000000000000000" pitchFamily="2" charset="-78"/>
              <a:cs typeface="Sakkal Majalla" panose="02000000000000000000" pitchFamily="2" charset="-78"/>
            </a:endParaRPr>
          </a:p>
          <a:p>
            <a:r>
              <a:rPr lang="ar-SA" sz="2400" dirty="0">
                <a:latin typeface="Sakkal Majalla" panose="02000000000000000000" pitchFamily="2" charset="-78"/>
                <a:cs typeface="Sakkal Majalla" panose="02000000000000000000" pitchFamily="2" charset="-78"/>
              </a:rPr>
              <a:t>الفئة المستهدفة:</a:t>
            </a:r>
          </a:p>
          <a:p>
            <a:pPr lvl="1"/>
            <a:r>
              <a:rPr lang="ar-SA" sz="2000" dirty="0">
                <a:latin typeface="Sakkal Majalla" panose="02000000000000000000" pitchFamily="2" charset="-78"/>
                <a:cs typeface="Sakkal Majalla" panose="02000000000000000000" pitchFamily="2" charset="-78"/>
              </a:rPr>
              <a:t>الحافظات لكتاب الله تعالى.</a:t>
            </a:r>
          </a:p>
          <a:p>
            <a:endParaRPr lang="ar-SA"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00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ثالثاً: برنامج فيء</a:t>
            </a:r>
          </a:p>
        </p:txBody>
      </p:sp>
      <p:sp>
        <p:nvSpPr>
          <p:cNvPr id="3" name="عنصر نائب للمحتوى 2"/>
          <p:cNvSpPr>
            <a:spLocks noGrp="1"/>
          </p:cNvSpPr>
          <p:nvPr>
            <p:ph idx="1"/>
          </p:nvPr>
        </p:nvSpPr>
        <p:spPr>
          <a:xfrm>
            <a:off x="1032934" y="1512889"/>
            <a:ext cx="8596668" cy="633411"/>
          </a:xfrm>
        </p:spPr>
        <p:txBody>
          <a:bodyPr>
            <a:noAutofit/>
          </a:bodyPr>
          <a:lstStyle/>
          <a:p>
            <a:r>
              <a:rPr lang="ar-SA" sz="2000" dirty="0">
                <a:latin typeface="Sakkal Majalla" panose="02000000000000000000" pitchFamily="2" charset="-78"/>
                <a:cs typeface="Sakkal Majalla" panose="02000000000000000000" pitchFamily="2" charset="-78"/>
              </a:rPr>
              <a:t>أعداد المستفيدات:</a:t>
            </a:r>
          </a:p>
        </p:txBody>
      </p:sp>
      <p:graphicFrame>
        <p:nvGraphicFramePr>
          <p:cNvPr id="4" name="جدول 3"/>
          <p:cNvGraphicFramePr>
            <a:graphicFrameLocks noGrp="1"/>
          </p:cNvGraphicFramePr>
          <p:nvPr>
            <p:extLst>
              <p:ext uri="{D42A27DB-BD31-4B8C-83A1-F6EECF244321}">
                <p14:modId xmlns:p14="http://schemas.microsoft.com/office/powerpoint/2010/main" val="470009009"/>
              </p:ext>
            </p:extLst>
          </p:nvPr>
        </p:nvGraphicFramePr>
        <p:xfrm>
          <a:off x="5430751" y="2489200"/>
          <a:ext cx="3843251" cy="677334"/>
        </p:xfrm>
        <a:graphic>
          <a:graphicData uri="http://schemas.openxmlformats.org/drawingml/2006/table">
            <a:tbl>
              <a:tblPr rtl="1" firstRow="1" bandRow="1">
                <a:tableStyleId>{5C22544A-7EE6-4342-B048-85BDC9FD1C3A}</a:tableStyleId>
              </a:tblPr>
              <a:tblGrid>
                <a:gridCol w="3843251">
                  <a:extLst>
                    <a:ext uri="{9D8B030D-6E8A-4147-A177-3AD203B41FA5}">
                      <a16:colId xmlns:a16="http://schemas.microsoft.com/office/drawing/2014/main" val="20001"/>
                    </a:ext>
                  </a:extLst>
                </a:gridCol>
              </a:tblGrid>
              <a:tr h="338667">
                <a:tc>
                  <a:txBody>
                    <a:bodyPr/>
                    <a:lstStyle/>
                    <a:p>
                      <a:pPr rtl="1"/>
                      <a:r>
                        <a:rPr lang="ar-SA" sz="1600" b="1" dirty="0">
                          <a:solidFill>
                            <a:schemeClr val="bg1"/>
                          </a:solidFill>
                          <a:latin typeface="Sakkal Majalla" panose="02000000000000000000" pitchFamily="2" charset="-78"/>
                          <a:cs typeface="Sakkal Majalla" panose="02000000000000000000" pitchFamily="2" charset="-78"/>
                        </a:rPr>
                        <a:t>عدد المستفيدات الإجمالي</a:t>
                      </a:r>
                    </a:p>
                  </a:txBody>
                  <a:tcPr>
                    <a:solidFill>
                      <a:schemeClr val="accent1"/>
                    </a:solidFill>
                  </a:tcPr>
                </a:tc>
                <a:extLst>
                  <a:ext uri="{0D108BD9-81ED-4DB2-BD59-A6C34878D82A}">
                    <a16:rowId xmlns:a16="http://schemas.microsoft.com/office/drawing/2014/main" val="10000"/>
                  </a:ext>
                </a:extLst>
              </a:tr>
              <a:tr h="338667">
                <a:tc>
                  <a:txBody>
                    <a:bodyPr/>
                    <a:lstStyle/>
                    <a:p>
                      <a:pPr rtl="1"/>
                      <a:r>
                        <a:rPr lang="ar-SA" sz="1600" dirty="0">
                          <a:solidFill>
                            <a:schemeClr val="bg1"/>
                          </a:solidFill>
                          <a:latin typeface="Sakkal Majalla" panose="02000000000000000000" pitchFamily="2" charset="-78"/>
                          <a:cs typeface="Sakkal Majalla" panose="02000000000000000000" pitchFamily="2" charset="-78"/>
                        </a:rPr>
                        <a:t>57</a:t>
                      </a:r>
                    </a:p>
                  </a:txBody>
                  <a:tcPr>
                    <a:solidFill>
                      <a:schemeClr val="accen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905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7634" y="2882900"/>
            <a:ext cx="8596668" cy="1320800"/>
          </a:xfrm>
        </p:spPr>
        <p:txBody>
          <a:bodyPr/>
          <a:lstStyle/>
          <a:p>
            <a:pPr algn="ctr"/>
            <a:r>
              <a:rPr lang="ar-SA" dirty="0">
                <a:latin typeface="Sakkal Majalla" panose="02000000000000000000" pitchFamily="2" charset="-78"/>
                <a:cs typeface="Sakkal Majalla" panose="02000000000000000000" pitchFamily="2" charset="-78"/>
              </a:rPr>
              <a:t>رابعاً/برنامج حق تلاوته</a:t>
            </a:r>
          </a:p>
        </p:txBody>
      </p:sp>
    </p:spTree>
    <p:extLst>
      <p:ext uri="{BB962C8B-B14F-4D97-AF65-F5344CB8AC3E}">
        <p14:creationId xmlns:p14="http://schemas.microsoft.com/office/powerpoint/2010/main" val="263689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ar-SA" sz="2400" dirty="0">
                <a:latin typeface="Sakkal Majalla" panose="02000000000000000000" pitchFamily="2" charset="-78"/>
                <a:cs typeface="Sakkal Majalla" panose="02000000000000000000" pitchFamily="2" charset="-78"/>
              </a:rPr>
              <a:t>الرشد </a:t>
            </a:r>
          </a:p>
          <a:p>
            <a:pPr marL="0" indent="0">
              <a:buNone/>
            </a:pPr>
            <a:r>
              <a:rPr lang="ar-SA" sz="2400" dirty="0">
                <a:latin typeface="Sakkal Majalla" panose="02000000000000000000" pitchFamily="2" charset="-78"/>
                <a:cs typeface="Sakkal Majalla" panose="02000000000000000000" pitchFamily="2" charset="-78"/>
              </a:rPr>
              <a:t>عمل رشيد .. وأمل سديد</a:t>
            </a:r>
          </a:p>
        </p:txBody>
      </p:sp>
    </p:spTree>
    <p:extLst>
      <p:ext uri="{BB962C8B-B14F-4D97-AF65-F5344CB8AC3E}">
        <p14:creationId xmlns:p14="http://schemas.microsoft.com/office/powerpoint/2010/main" val="167830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رابعاً: برنامج حق تلاوته</a:t>
            </a:r>
          </a:p>
        </p:txBody>
      </p:sp>
      <p:sp>
        <p:nvSpPr>
          <p:cNvPr id="3" name="عنصر نائب للمحتوى 2"/>
          <p:cNvSpPr>
            <a:spLocks noGrp="1"/>
          </p:cNvSpPr>
          <p:nvPr>
            <p:ph idx="1"/>
          </p:nvPr>
        </p:nvSpPr>
        <p:spPr/>
        <p:txBody>
          <a:bodyPr>
            <a:normAutofit/>
          </a:bodyPr>
          <a:lstStyle/>
          <a:p>
            <a:r>
              <a:rPr lang="ar-SA" sz="2400" dirty="0">
                <a:latin typeface="Sakkal Majalla" panose="02000000000000000000" pitchFamily="2" charset="-78"/>
                <a:cs typeface="Sakkal Majalla" panose="02000000000000000000" pitchFamily="2" charset="-78"/>
              </a:rPr>
              <a:t>فكرة البرنامج:</a:t>
            </a:r>
          </a:p>
          <a:p>
            <a:pPr lvl="1"/>
            <a:r>
              <a:rPr lang="ar-SA" sz="2000" dirty="0">
                <a:latin typeface="Sakkal Majalla" panose="02000000000000000000" pitchFamily="2" charset="-78"/>
                <a:cs typeface="Sakkal Majalla" panose="02000000000000000000" pitchFamily="2" charset="-78"/>
              </a:rPr>
              <a:t>برنامج يعنى بتصحيح التلاوة لقارئة القرآن.</a:t>
            </a:r>
          </a:p>
          <a:p>
            <a:r>
              <a:rPr lang="ar-SA" sz="2400" dirty="0">
                <a:latin typeface="Sakkal Majalla" panose="02000000000000000000" pitchFamily="2" charset="-78"/>
                <a:cs typeface="Sakkal Majalla" panose="02000000000000000000" pitchFamily="2" charset="-78"/>
              </a:rPr>
              <a:t>الهدف العام:</a:t>
            </a:r>
          </a:p>
          <a:p>
            <a:pPr lvl="1"/>
            <a:r>
              <a:rPr lang="ar-SA" sz="2000" dirty="0">
                <a:latin typeface="Sakkal Majalla" panose="02000000000000000000" pitchFamily="2" charset="-78"/>
                <a:cs typeface="Sakkal Majalla" panose="02000000000000000000" pitchFamily="2" charset="-78"/>
              </a:rPr>
              <a:t>ختم القرآن الكريم كاملاً من خلال تصويب التلاوة.</a:t>
            </a:r>
          </a:p>
          <a:p>
            <a:pPr lvl="1"/>
            <a:r>
              <a:rPr lang="ar-SA" sz="2000" dirty="0">
                <a:latin typeface="Sakkal Majalla" panose="02000000000000000000" pitchFamily="2" charset="-78"/>
                <a:cs typeface="Sakkal Majalla" panose="02000000000000000000" pitchFamily="2" charset="-78"/>
              </a:rPr>
              <a:t>تمكين الجانب العلمي والعملي في مباحث التجويد النظري.</a:t>
            </a:r>
          </a:p>
          <a:p>
            <a:r>
              <a:rPr lang="ar-SA" sz="2400" dirty="0">
                <a:latin typeface="Sakkal Majalla" panose="02000000000000000000" pitchFamily="2" charset="-78"/>
                <a:cs typeface="Sakkal Majalla" panose="02000000000000000000" pitchFamily="2" charset="-78"/>
              </a:rPr>
              <a:t>الفئة المستهدفة:</a:t>
            </a:r>
          </a:p>
          <a:p>
            <a:pPr lvl="1"/>
            <a:r>
              <a:rPr lang="ar-SA" sz="2000" dirty="0">
                <a:latin typeface="Sakkal Majalla" panose="02000000000000000000" pitchFamily="2" charset="-78"/>
                <a:cs typeface="Sakkal Majalla" panose="02000000000000000000" pitchFamily="2" charset="-78"/>
              </a:rPr>
              <a:t>السيدات من عمر 18 حتى 55 عاماً.</a:t>
            </a:r>
          </a:p>
          <a:p>
            <a:endParaRPr lang="ar-SA"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7118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رابعاً: برنامج حق تلاوته</a:t>
            </a:r>
          </a:p>
        </p:txBody>
      </p:sp>
      <p:sp>
        <p:nvSpPr>
          <p:cNvPr id="3" name="عنصر نائب للمحتوى 2"/>
          <p:cNvSpPr>
            <a:spLocks noGrp="1"/>
          </p:cNvSpPr>
          <p:nvPr>
            <p:ph idx="1"/>
          </p:nvPr>
        </p:nvSpPr>
        <p:spPr>
          <a:xfrm>
            <a:off x="1032934" y="1512889"/>
            <a:ext cx="8596668" cy="633411"/>
          </a:xfrm>
        </p:spPr>
        <p:txBody>
          <a:bodyPr>
            <a:noAutofit/>
          </a:bodyPr>
          <a:lstStyle/>
          <a:p>
            <a:r>
              <a:rPr lang="ar-SA" sz="2000" dirty="0">
                <a:latin typeface="Sakkal Majalla" panose="02000000000000000000" pitchFamily="2" charset="-78"/>
                <a:cs typeface="Sakkal Majalla" panose="02000000000000000000" pitchFamily="2" charset="-78"/>
              </a:rPr>
              <a:t>أعداد المستفيدات:</a:t>
            </a:r>
          </a:p>
        </p:txBody>
      </p:sp>
      <p:graphicFrame>
        <p:nvGraphicFramePr>
          <p:cNvPr id="4" name="جدول 3"/>
          <p:cNvGraphicFramePr>
            <a:graphicFrameLocks noGrp="1"/>
          </p:cNvGraphicFramePr>
          <p:nvPr>
            <p:extLst>
              <p:ext uri="{D42A27DB-BD31-4B8C-83A1-F6EECF244321}">
                <p14:modId xmlns:p14="http://schemas.microsoft.com/office/powerpoint/2010/main" val="2374954477"/>
              </p:ext>
            </p:extLst>
          </p:nvPr>
        </p:nvGraphicFramePr>
        <p:xfrm>
          <a:off x="5430751" y="2489200"/>
          <a:ext cx="3843251" cy="677334"/>
        </p:xfrm>
        <a:graphic>
          <a:graphicData uri="http://schemas.openxmlformats.org/drawingml/2006/table">
            <a:tbl>
              <a:tblPr rtl="1" firstRow="1" bandRow="1">
                <a:tableStyleId>{5C22544A-7EE6-4342-B048-85BDC9FD1C3A}</a:tableStyleId>
              </a:tblPr>
              <a:tblGrid>
                <a:gridCol w="3843251">
                  <a:extLst>
                    <a:ext uri="{9D8B030D-6E8A-4147-A177-3AD203B41FA5}">
                      <a16:colId xmlns:a16="http://schemas.microsoft.com/office/drawing/2014/main" val="20001"/>
                    </a:ext>
                  </a:extLst>
                </a:gridCol>
              </a:tblGrid>
              <a:tr h="338667">
                <a:tc>
                  <a:txBody>
                    <a:bodyPr/>
                    <a:lstStyle/>
                    <a:p>
                      <a:pPr rtl="1"/>
                      <a:r>
                        <a:rPr lang="ar-SA" sz="1600" b="1" dirty="0">
                          <a:solidFill>
                            <a:schemeClr val="bg1"/>
                          </a:solidFill>
                          <a:latin typeface="Sakkal Majalla" panose="02000000000000000000" pitchFamily="2" charset="-78"/>
                          <a:cs typeface="Sakkal Majalla" panose="02000000000000000000" pitchFamily="2" charset="-78"/>
                        </a:rPr>
                        <a:t>عدد المستفيدات الإجمالي</a:t>
                      </a:r>
                    </a:p>
                  </a:txBody>
                  <a:tcPr>
                    <a:solidFill>
                      <a:schemeClr val="accent1"/>
                    </a:solidFill>
                  </a:tcPr>
                </a:tc>
                <a:extLst>
                  <a:ext uri="{0D108BD9-81ED-4DB2-BD59-A6C34878D82A}">
                    <a16:rowId xmlns:a16="http://schemas.microsoft.com/office/drawing/2014/main" val="10000"/>
                  </a:ext>
                </a:extLst>
              </a:tr>
              <a:tr h="338667">
                <a:tc>
                  <a:txBody>
                    <a:bodyPr/>
                    <a:lstStyle/>
                    <a:p>
                      <a:pPr rtl="1"/>
                      <a:r>
                        <a:rPr lang="ar-SA" sz="1600" dirty="0">
                          <a:solidFill>
                            <a:schemeClr val="bg1"/>
                          </a:solidFill>
                          <a:latin typeface="Sakkal Majalla" panose="02000000000000000000" pitchFamily="2" charset="-78"/>
                          <a:cs typeface="Sakkal Majalla" panose="02000000000000000000" pitchFamily="2" charset="-78"/>
                        </a:rPr>
                        <a:t>63</a:t>
                      </a:r>
                    </a:p>
                  </a:txBody>
                  <a:tcPr>
                    <a:solidFill>
                      <a:schemeClr val="accen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752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7634" y="2882900"/>
            <a:ext cx="8596668" cy="1320800"/>
          </a:xfrm>
        </p:spPr>
        <p:txBody>
          <a:bodyPr/>
          <a:lstStyle/>
          <a:p>
            <a:pPr algn="ctr"/>
            <a:r>
              <a:rPr lang="ar-SA" dirty="0">
                <a:latin typeface="Sakkal Majalla" panose="02000000000000000000" pitchFamily="2" charset="-78"/>
                <a:cs typeface="Sakkal Majalla" panose="02000000000000000000" pitchFamily="2" charset="-78"/>
              </a:rPr>
              <a:t>خامساً/برنامج جذَل</a:t>
            </a:r>
          </a:p>
        </p:txBody>
      </p:sp>
    </p:spTree>
    <p:extLst>
      <p:ext uri="{BB962C8B-B14F-4D97-AF65-F5344CB8AC3E}">
        <p14:creationId xmlns:p14="http://schemas.microsoft.com/office/powerpoint/2010/main" val="749824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solidFill>
                  <a:schemeClr val="accent2"/>
                </a:solidFill>
                <a:latin typeface="Sakkal Majalla" panose="02000000000000000000" pitchFamily="2" charset="-78"/>
                <a:cs typeface="Sakkal Majalla" panose="02000000000000000000" pitchFamily="2" charset="-78"/>
              </a:rPr>
              <a:t>فكرة البرنامج: </a:t>
            </a:r>
          </a:p>
          <a:p>
            <a:r>
              <a:rPr lang="ar-SA" sz="1800" dirty="0">
                <a:effectLst/>
                <a:latin typeface="Calibri" panose="020F0502020204030204" pitchFamily="34" charset="0"/>
                <a:ea typeface="Calibri" panose="020F0502020204030204" pitchFamily="34" charset="0"/>
                <a:cs typeface="Arial" panose="020B0604020202020204" pitchFamily="34" charset="0"/>
              </a:rPr>
              <a:t>برنامج تعليمي يهدف إلى استثمار الإجازة الصيفية في حفظ ومراجعة كتاب الله تعالى وتجويده. </a:t>
            </a:r>
          </a:p>
          <a:p>
            <a:r>
              <a:rPr lang="ar-SA" dirty="0">
                <a:solidFill>
                  <a:schemeClr val="accent2"/>
                </a:solidFill>
                <a:latin typeface="Sakkal Majalla" panose="02000000000000000000" pitchFamily="2" charset="-78"/>
                <a:cs typeface="Sakkal Majalla" panose="02000000000000000000" pitchFamily="2" charset="-78"/>
              </a:rPr>
              <a:t>أهداف البرنامج:</a:t>
            </a:r>
          </a:p>
          <a:p>
            <a:r>
              <a:rPr lang="ar-SA" dirty="0">
                <a:latin typeface="Sakkal Majalla" panose="02000000000000000000" pitchFamily="2" charset="-78"/>
                <a:cs typeface="Sakkal Majalla" panose="02000000000000000000" pitchFamily="2" charset="-78"/>
              </a:rPr>
              <a:t>تيسير حفظ ومراجعة سور القرآن الكريم خلال الفصل الصيفي.</a:t>
            </a:r>
          </a:p>
          <a:p>
            <a:r>
              <a:rPr lang="ar-SA" dirty="0">
                <a:latin typeface="Sakkal Majalla" panose="02000000000000000000" pitchFamily="2" charset="-78"/>
                <a:cs typeface="Sakkal Majalla" panose="02000000000000000000" pitchFamily="2" charset="-78"/>
              </a:rPr>
              <a:t>تمكين الطالبات من إتقان السور حفظاً وتجويداً.</a:t>
            </a:r>
          </a:p>
          <a:p>
            <a:endParaRPr lang="ar-SA" dirty="0">
              <a:latin typeface="Sakkal Majalla" panose="02000000000000000000" pitchFamily="2" charset="-78"/>
              <a:cs typeface="Sakkal Majalla" panose="02000000000000000000" pitchFamily="2" charset="-78"/>
            </a:endParaRPr>
          </a:p>
        </p:txBody>
      </p:sp>
      <p:sp>
        <p:nvSpPr>
          <p:cNvPr id="4" name="عنوان 1"/>
          <p:cNvSpPr>
            <a:spLocks noGrp="1"/>
          </p:cNvSpPr>
          <p:nvPr>
            <p:ph type="title"/>
          </p:nvPr>
        </p:nvSpPr>
        <p:spPr>
          <a:xfrm>
            <a:off x="677334" y="609600"/>
            <a:ext cx="8596668" cy="1320800"/>
          </a:xfrm>
        </p:spPr>
        <p:txBody>
          <a:bodyPr/>
          <a:lstStyle/>
          <a:p>
            <a:pPr algn="r"/>
            <a:r>
              <a:rPr lang="ar-SA" dirty="0">
                <a:latin typeface="Sakkal Majalla" panose="02000000000000000000" pitchFamily="2" charset="-78"/>
                <a:cs typeface="Sakkal Majalla" panose="02000000000000000000" pitchFamily="2" charset="-78"/>
              </a:rPr>
              <a:t>خامساً: برنامج جذَل</a:t>
            </a:r>
          </a:p>
        </p:txBody>
      </p:sp>
    </p:spTree>
    <p:extLst>
      <p:ext uri="{BB962C8B-B14F-4D97-AF65-F5344CB8AC3E}">
        <p14:creationId xmlns:p14="http://schemas.microsoft.com/office/powerpoint/2010/main" val="165844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05934" y="1003300"/>
            <a:ext cx="8596668" cy="901700"/>
          </a:xfrm>
        </p:spPr>
        <p:txBody>
          <a:bodyPr>
            <a:normAutofit/>
          </a:bodyPr>
          <a:lstStyle/>
          <a:p>
            <a:pPr algn="r"/>
            <a:endParaRPr lang="ar-SA" sz="4000" dirty="0">
              <a:solidFill>
                <a:schemeClr val="accent2"/>
              </a:solidFill>
              <a:latin typeface="Sakkal Majalla" panose="02000000000000000000" pitchFamily="2" charset="-78"/>
              <a:cs typeface="Sakkal Majalla" panose="02000000000000000000"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1816702"/>
              </p:ext>
            </p:extLst>
          </p:nvPr>
        </p:nvGraphicFramePr>
        <p:xfrm>
          <a:off x="3057526" y="2019300"/>
          <a:ext cx="6480174" cy="370840"/>
        </p:xfrm>
        <a:graphic>
          <a:graphicData uri="http://schemas.openxmlformats.org/drawingml/2006/table">
            <a:tbl>
              <a:tblPr rtl="1" firstRow="1" bandRow="1">
                <a:tableStyleId>{5DA37D80-6434-44D0-A028-1B22A696006F}</a:tableStyleId>
              </a:tblPr>
              <a:tblGrid>
                <a:gridCol w="3240087">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b="1" dirty="0">
                          <a:latin typeface="Sakkal Majalla" panose="02000000000000000000" pitchFamily="2" charset="-78"/>
                          <a:cs typeface="Sakkal Majalla" panose="02000000000000000000" pitchFamily="2" charset="-78"/>
                        </a:rPr>
                        <a:t>إجمالي عدد المستفيدات</a:t>
                      </a:r>
                    </a:p>
                  </a:txBody>
                  <a:tcPr/>
                </a:tc>
                <a:tc>
                  <a:txBody>
                    <a:bodyPr/>
                    <a:lstStyle/>
                    <a:p>
                      <a:pPr rtl="1"/>
                      <a:r>
                        <a:rPr lang="ar-SA" b="1" dirty="0">
                          <a:latin typeface="Sakkal Majalla" panose="02000000000000000000" pitchFamily="2" charset="-78"/>
                          <a:cs typeface="Sakkal Majalla" panose="02000000000000000000" pitchFamily="2" charset="-78"/>
                        </a:rPr>
                        <a:t>142</a:t>
                      </a:r>
                    </a:p>
                  </a:txBody>
                  <a:tcPr/>
                </a:tc>
                <a:extLst>
                  <a:ext uri="{0D108BD9-81ED-4DB2-BD59-A6C34878D82A}">
                    <a16:rowId xmlns:a16="http://schemas.microsoft.com/office/drawing/2014/main" val="10000"/>
                  </a:ext>
                </a:extLst>
              </a:tr>
            </a:tbl>
          </a:graphicData>
        </a:graphic>
      </p:graphicFrame>
      <p:sp>
        <p:nvSpPr>
          <p:cNvPr id="6" name="عنوان 1"/>
          <p:cNvSpPr txBox="1">
            <a:spLocks/>
          </p:cNvSpPr>
          <p:nvPr/>
        </p:nvSpPr>
        <p:spPr>
          <a:xfrm>
            <a:off x="4914900" y="342900"/>
            <a:ext cx="4498802" cy="9017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SA" dirty="0">
                <a:latin typeface="Sakkal Majalla" panose="02000000000000000000" pitchFamily="2" charset="-78"/>
                <a:cs typeface="Sakkal Majalla" panose="02000000000000000000" pitchFamily="2" charset="-78"/>
              </a:rPr>
              <a:t>سادساً: برنامج جذَل</a:t>
            </a:r>
          </a:p>
        </p:txBody>
      </p:sp>
    </p:spTree>
    <p:extLst>
      <p:ext uri="{BB962C8B-B14F-4D97-AF65-F5344CB8AC3E}">
        <p14:creationId xmlns:p14="http://schemas.microsoft.com/office/powerpoint/2010/main" val="3365093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7634" y="2882900"/>
            <a:ext cx="8596668" cy="1320800"/>
          </a:xfrm>
        </p:spPr>
        <p:txBody>
          <a:bodyPr/>
          <a:lstStyle/>
          <a:p>
            <a:pPr algn="ctr"/>
            <a:r>
              <a:rPr lang="ar-SA" dirty="0">
                <a:latin typeface="Sakkal Majalla" panose="02000000000000000000" pitchFamily="2" charset="-78"/>
                <a:cs typeface="Sakkal Majalla" panose="02000000000000000000" pitchFamily="2" charset="-78"/>
              </a:rPr>
              <a:t>سابعاً/برنامج البيَان</a:t>
            </a:r>
          </a:p>
        </p:txBody>
      </p:sp>
    </p:spTree>
    <p:extLst>
      <p:ext uri="{BB962C8B-B14F-4D97-AF65-F5344CB8AC3E}">
        <p14:creationId xmlns:p14="http://schemas.microsoft.com/office/powerpoint/2010/main" val="653344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سابعاً: برنامج البيَان</a:t>
            </a:r>
          </a:p>
        </p:txBody>
      </p:sp>
      <p:sp>
        <p:nvSpPr>
          <p:cNvPr id="3" name="عنصر نائب للمحتوى 2"/>
          <p:cNvSpPr>
            <a:spLocks noGrp="1"/>
          </p:cNvSpPr>
          <p:nvPr>
            <p:ph idx="1"/>
          </p:nvPr>
        </p:nvSpPr>
        <p:spPr>
          <a:xfrm>
            <a:off x="677334" y="1741489"/>
            <a:ext cx="8596668" cy="3880773"/>
          </a:xfrm>
        </p:spPr>
        <p:txBody>
          <a:bodyPr>
            <a:normAutofit/>
          </a:bodyPr>
          <a:lstStyle/>
          <a:p>
            <a:r>
              <a:rPr lang="ar-SA" sz="2000" dirty="0">
                <a:latin typeface="Sakkal Majalla" panose="02000000000000000000" pitchFamily="2" charset="-78"/>
                <a:cs typeface="Sakkal Majalla" panose="02000000000000000000" pitchFamily="2" charset="-78"/>
              </a:rPr>
              <a:t>فكرة البرنامج:</a:t>
            </a:r>
          </a:p>
          <a:p>
            <a:pPr lvl="1"/>
            <a:r>
              <a:rPr lang="ar-SA" sz="1800" dirty="0">
                <a:latin typeface="Sakkal Majalla" panose="02000000000000000000" pitchFamily="2" charset="-78"/>
                <a:cs typeface="Sakkal Majalla" panose="02000000000000000000" pitchFamily="2" charset="-78"/>
              </a:rPr>
              <a:t>برنامج يُعنى بحفظ القرآن الكريم وإتقانه</a:t>
            </a:r>
            <a:r>
              <a:rPr lang="ar-SA" sz="1800" dirty="0">
                <a:solidFill>
                  <a:srgbClr val="FF0000"/>
                </a:solidFill>
                <a:latin typeface="Sakkal Majalla" panose="02000000000000000000" pitchFamily="2" charset="-78"/>
                <a:cs typeface="Sakkal Majalla" panose="02000000000000000000" pitchFamily="2" charset="-78"/>
              </a:rPr>
              <a:t> .</a:t>
            </a:r>
            <a:endParaRPr lang="ar-SA" sz="1800" dirty="0">
              <a:latin typeface="Sakkal Majalla" panose="02000000000000000000" pitchFamily="2" charset="-78"/>
              <a:cs typeface="Sakkal Majalla" panose="02000000000000000000" pitchFamily="2" charset="-78"/>
            </a:endParaRPr>
          </a:p>
          <a:p>
            <a:r>
              <a:rPr lang="ar-SA" sz="2000" dirty="0">
                <a:latin typeface="Sakkal Majalla" panose="02000000000000000000" pitchFamily="2" charset="-78"/>
                <a:cs typeface="Sakkal Majalla" panose="02000000000000000000" pitchFamily="2" charset="-78"/>
              </a:rPr>
              <a:t>الهدف العام:</a:t>
            </a:r>
          </a:p>
          <a:p>
            <a:pPr lvl="1"/>
            <a:r>
              <a:rPr lang="ar-SA" sz="1800" dirty="0">
                <a:latin typeface="Sakkal Majalla" panose="02000000000000000000" pitchFamily="2" charset="-78"/>
                <a:cs typeface="Sakkal Majalla" panose="02000000000000000000" pitchFamily="2" charset="-78"/>
              </a:rPr>
              <a:t>ضبط وإتقان حفظ كتاب الله تعالى.</a:t>
            </a:r>
          </a:p>
          <a:p>
            <a:r>
              <a:rPr lang="ar-SA" sz="2000" dirty="0">
                <a:latin typeface="Sakkal Majalla" panose="02000000000000000000" pitchFamily="2" charset="-78"/>
                <a:cs typeface="Sakkal Majalla" panose="02000000000000000000" pitchFamily="2" charset="-78"/>
              </a:rPr>
              <a:t>الفئة المستهدفة:</a:t>
            </a:r>
          </a:p>
          <a:p>
            <a:pPr lvl="1"/>
            <a:r>
              <a:rPr lang="ar-SA" sz="1800" dirty="0">
                <a:latin typeface="Sakkal Majalla" panose="02000000000000000000" pitchFamily="2" charset="-78"/>
                <a:cs typeface="Sakkal Majalla" panose="02000000000000000000" pitchFamily="2" charset="-78"/>
              </a:rPr>
              <a:t>طالبات المرحلة الجامعية.</a:t>
            </a:r>
          </a:p>
          <a:p>
            <a:r>
              <a:rPr lang="ar-SA" sz="2000" dirty="0">
                <a:latin typeface="Sakkal Majalla" panose="02000000000000000000" pitchFamily="2" charset="-78"/>
                <a:cs typeface="Sakkal Majalla" panose="02000000000000000000" pitchFamily="2" charset="-78"/>
              </a:rPr>
              <a:t>مسارات البرنامج:</a:t>
            </a:r>
          </a:p>
          <a:p>
            <a:pPr lvl="1"/>
            <a:r>
              <a:rPr lang="ar-SA" sz="1800" dirty="0">
                <a:solidFill>
                  <a:schemeClr val="tx1"/>
                </a:solidFill>
                <a:latin typeface="Sakkal Majalla" panose="02000000000000000000" pitchFamily="2" charset="-78"/>
                <a:cs typeface="Sakkal Majalla" panose="02000000000000000000" pitchFamily="2" charset="-78"/>
              </a:rPr>
              <a:t>مسار سنتين.</a:t>
            </a:r>
          </a:p>
          <a:p>
            <a:pPr lvl="1"/>
            <a:r>
              <a:rPr lang="ar-SA" sz="1800" dirty="0">
                <a:solidFill>
                  <a:schemeClr val="tx1"/>
                </a:solidFill>
                <a:latin typeface="Sakkal Majalla" panose="02000000000000000000" pitchFamily="2" charset="-78"/>
                <a:cs typeface="Sakkal Majalla" panose="02000000000000000000" pitchFamily="2" charset="-78"/>
              </a:rPr>
              <a:t>مسار 3 سنوات.</a:t>
            </a:r>
            <a:endParaRPr lang="ar-SA" sz="18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80059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سابعاً: برنامج البيَان</a:t>
            </a:r>
          </a:p>
        </p:txBody>
      </p:sp>
      <p:graphicFrame>
        <p:nvGraphicFramePr>
          <p:cNvPr id="4" name="جدول 3"/>
          <p:cNvGraphicFramePr>
            <a:graphicFrameLocks noGrp="1"/>
          </p:cNvGraphicFramePr>
          <p:nvPr/>
        </p:nvGraphicFramePr>
        <p:xfrm>
          <a:off x="2006600" y="2663509"/>
          <a:ext cx="8128000" cy="37084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rtl="1"/>
                      <a:r>
                        <a:rPr lang="ar-SA" dirty="0">
                          <a:latin typeface="Sakkal Majalla" panose="02000000000000000000" pitchFamily="2" charset="-78"/>
                          <a:cs typeface="Sakkal Majalla" panose="02000000000000000000" pitchFamily="2" charset="-78"/>
                        </a:rPr>
                        <a:t>عدد المستفيدات</a:t>
                      </a:r>
                    </a:p>
                  </a:txBody>
                  <a:tcPr/>
                </a:tc>
                <a:tc>
                  <a:txBody>
                    <a:bodyPr/>
                    <a:lstStyle/>
                    <a:p>
                      <a:pPr rtl="1"/>
                      <a:r>
                        <a:rPr lang="ar-SA" dirty="0">
                          <a:latin typeface="Sakkal Majalla" panose="02000000000000000000" pitchFamily="2" charset="-78"/>
                          <a:cs typeface="Sakkal Majalla" panose="02000000000000000000" pitchFamily="2" charset="-78"/>
                        </a:rPr>
                        <a:t>287</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4972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B38064-B9BA-4DF6-8FC2-7E3768705DB8}"/>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14B1010B-3383-4B1F-B931-9A7F98BC95D0}"/>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961E068E-AE32-415D-8B0C-B8BADAB1D240}"/>
              </a:ext>
            </a:extLst>
          </p:cNvPr>
          <p:cNvPicPr>
            <a:picLocks noChangeAspect="1"/>
          </p:cNvPicPr>
          <p:nvPr/>
        </p:nvPicPr>
        <p:blipFill>
          <a:blip r:embed="rId2"/>
          <a:stretch>
            <a:fillRect/>
          </a:stretch>
        </p:blipFill>
        <p:spPr>
          <a:xfrm>
            <a:off x="899819" y="609600"/>
            <a:ext cx="9563929" cy="5357324"/>
          </a:xfrm>
          <a:prstGeom prst="rect">
            <a:avLst/>
          </a:prstGeom>
        </p:spPr>
      </p:pic>
      <p:sp>
        <p:nvSpPr>
          <p:cNvPr id="6" name="مستطيل 5">
            <a:extLst>
              <a:ext uri="{FF2B5EF4-FFF2-40B4-BE49-F238E27FC236}">
                <a16:creationId xmlns:a16="http://schemas.microsoft.com/office/drawing/2014/main" id="{A916FA4C-8E81-426D-B62A-BFFCCA3C264E}"/>
              </a:ext>
            </a:extLst>
          </p:cNvPr>
          <p:cNvSpPr/>
          <p:nvPr/>
        </p:nvSpPr>
        <p:spPr>
          <a:xfrm>
            <a:off x="7690338" y="4814277"/>
            <a:ext cx="1484924" cy="445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1164</a:t>
            </a:r>
          </a:p>
        </p:txBody>
      </p:sp>
    </p:spTree>
    <p:extLst>
      <p:ext uri="{BB962C8B-B14F-4D97-AF65-F5344CB8AC3E}">
        <p14:creationId xmlns:p14="http://schemas.microsoft.com/office/powerpoint/2010/main" val="405608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02834" y="635000"/>
            <a:ext cx="8596668" cy="1320800"/>
          </a:xfrm>
        </p:spPr>
        <p:txBody>
          <a:bodyPr/>
          <a:lstStyle/>
          <a:p>
            <a:pPr algn="ctr"/>
            <a:r>
              <a:rPr lang="ar-SA" dirty="0">
                <a:latin typeface="Sakkal Majalla" panose="02000000000000000000" pitchFamily="2" charset="-78"/>
                <a:cs typeface="Sakkal Majalla" panose="02000000000000000000" pitchFamily="2" charset="-78"/>
              </a:rPr>
              <a:t>الغلاف الأخير</a:t>
            </a:r>
          </a:p>
        </p:txBody>
      </p:sp>
      <p:sp>
        <p:nvSpPr>
          <p:cNvPr id="3" name="عنصر نائب للمحتوى 2"/>
          <p:cNvSpPr>
            <a:spLocks noGrp="1"/>
          </p:cNvSpPr>
          <p:nvPr>
            <p:ph idx="1"/>
          </p:nvPr>
        </p:nvSpPr>
        <p:spPr/>
        <p:txBody>
          <a:bodyPr/>
          <a:lstStyle/>
          <a:p>
            <a:r>
              <a:rPr lang="ar-SA" dirty="0">
                <a:latin typeface="Sakkal Majalla" panose="02000000000000000000" pitchFamily="2" charset="-78"/>
                <a:cs typeface="Sakkal Majalla" panose="02000000000000000000" pitchFamily="2" charset="-78"/>
              </a:rPr>
              <a:t>يتضمن اسم المؤسسة </a:t>
            </a:r>
          </a:p>
          <a:p>
            <a:r>
              <a:rPr lang="ar-SA" dirty="0">
                <a:latin typeface="Sakkal Majalla" panose="02000000000000000000" pitchFamily="2" charset="-78"/>
                <a:cs typeface="Sakkal Majalla" panose="02000000000000000000" pitchFamily="2" charset="-78"/>
              </a:rPr>
              <a:t>الشعار (الرشد)</a:t>
            </a:r>
          </a:p>
          <a:p>
            <a:r>
              <a:rPr lang="ar-SA" dirty="0">
                <a:latin typeface="Sakkal Majalla" panose="02000000000000000000" pitchFamily="2" charset="-78"/>
                <a:cs typeface="Sakkal Majalla" panose="02000000000000000000" pitchFamily="2" charset="-78"/>
              </a:rPr>
              <a:t>عناوين التواصل</a:t>
            </a:r>
          </a:p>
        </p:txBody>
      </p:sp>
    </p:spTree>
    <p:extLst>
      <p:ext uri="{BB962C8B-B14F-4D97-AF65-F5344CB8AC3E}">
        <p14:creationId xmlns:p14="http://schemas.microsoft.com/office/powerpoint/2010/main" val="325944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1A4730-5E14-4A29-A21C-7D36D76E8EF6}"/>
              </a:ext>
            </a:extLst>
          </p:cNvPr>
          <p:cNvSpPr>
            <a:spLocks noGrp="1"/>
          </p:cNvSpPr>
          <p:nvPr>
            <p:ph type="title"/>
          </p:nvPr>
        </p:nvSpPr>
        <p:spPr/>
        <p:txBody>
          <a:bodyPr/>
          <a:lstStyle/>
          <a:p>
            <a:endParaRPr lang="ar-SA"/>
          </a:p>
        </p:txBody>
      </p:sp>
      <p:sp>
        <p:nvSpPr>
          <p:cNvPr id="5" name="عنصر نائب للمحتوى 4">
            <a:extLst>
              <a:ext uri="{FF2B5EF4-FFF2-40B4-BE49-F238E27FC236}">
                <a16:creationId xmlns:a16="http://schemas.microsoft.com/office/drawing/2014/main" id="{B175868E-4BE0-49B7-AF3C-809385D10D0E}"/>
              </a:ext>
            </a:extLst>
          </p:cNvPr>
          <p:cNvSpPr>
            <a:spLocks noGrp="1"/>
          </p:cNvSpPr>
          <p:nvPr>
            <p:ph idx="1"/>
          </p:nvPr>
        </p:nvSpPr>
        <p:spPr/>
        <p:txBody>
          <a:bodyPr/>
          <a:lstStyle/>
          <a:p>
            <a:endParaRPr lang="ar-SA"/>
          </a:p>
        </p:txBody>
      </p:sp>
      <p:pic>
        <p:nvPicPr>
          <p:cNvPr id="7" name="صورة 6">
            <a:extLst>
              <a:ext uri="{FF2B5EF4-FFF2-40B4-BE49-F238E27FC236}">
                <a16:creationId xmlns:a16="http://schemas.microsoft.com/office/drawing/2014/main" id="{EA4A597D-9F43-4326-AC07-CFDF51BE0D1A}"/>
              </a:ext>
            </a:extLst>
          </p:cNvPr>
          <p:cNvPicPr>
            <a:picLocks noChangeAspect="1"/>
          </p:cNvPicPr>
          <p:nvPr/>
        </p:nvPicPr>
        <p:blipFill>
          <a:blip r:embed="rId2"/>
          <a:stretch>
            <a:fillRect/>
          </a:stretch>
        </p:blipFill>
        <p:spPr>
          <a:xfrm>
            <a:off x="1344518" y="578873"/>
            <a:ext cx="9502964" cy="5700254"/>
          </a:xfrm>
          <a:prstGeom prst="rect">
            <a:avLst/>
          </a:prstGeom>
        </p:spPr>
      </p:pic>
    </p:spTree>
    <p:extLst>
      <p:ext uri="{BB962C8B-B14F-4D97-AF65-F5344CB8AC3E}">
        <p14:creationId xmlns:p14="http://schemas.microsoft.com/office/powerpoint/2010/main" val="254592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EE7261-625D-4DF3-BEE7-35696B821C1F}"/>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1AA5E970-2D7B-4881-854C-D5459A9CB190}"/>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40C9D74F-B963-4B24-B349-0FF9D8C1C88A}"/>
              </a:ext>
            </a:extLst>
          </p:cNvPr>
          <p:cNvPicPr>
            <a:picLocks noChangeAspect="1"/>
          </p:cNvPicPr>
          <p:nvPr/>
        </p:nvPicPr>
        <p:blipFill>
          <a:blip r:embed="rId2"/>
          <a:stretch>
            <a:fillRect/>
          </a:stretch>
        </p:blipFill>
        <p:spPr>
          <a:xfrm>
            <a:off x="1523604" y="491235"/>
            <a:ext cx="9144792" cy="5875529"/>
          </a:xfrm>
          <a:prstGeom prst="rect">
            <a:avLst/>
          </a:prstGeom>
        </p:spPr>
      </p:pic>
    </p:spTree>
    <p:extLst>
      <p:ext uri="{BB962C8B-B14F-4D97-AF65-F5344CB8AC3E}">
        <p14:creationId xmlns:p14="http://schemas.microsoft.com/office/powerpoint/2010/main" val="227403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7434" y="0"/>
            <a:ext cx="8596668" cy="671511"/>
          </a:xfrm>
        </p:spPr>
        <p:txBody>
          <a:bodyPr>
            <a:normAutofit/>
          </a:bodyPr>
          <a:lstStyle/>
          <a:p>
            <a:pPr marL="0" indent="0" algn="ctr">
              <a:buNone/>
            </a:pPr>
            <a:r>
              <a:rPr lang="ar-SA" sz="2000" dirty="0">
                <a:latin typeface="Sakkal Majalla" panose="02000000000000000000" pitchFamily="2" charset="-78"/>
                <a:cs typeface="Sakkal Majalla" panose="02000000000000000000" pitchFamily="2" charset="-78"/>
              </a:rPr>
              <a:t>فهرس المحتويات</a:t>
            </a:r>
          </a:p>
        </p:txBody>
      </p:sp>
      <p:graphicFrame>
        <p:nvGraphicFramePr>
          <p:cNvPr id="4" name="جدول 3"/>
          <p:cNvGraphicFramePr>
            <a:graphicFrameLocks noGrp="1"/>
          </p:cNvGraphicFramePr>
          <p:nvPr>
            <p:extLst>
              <p:ext uri="{D42A27DB-BD31-4B8C-83A1-F6EECF244321}">
                <p14:modId xmlns:p14="http://schemas.microsoft.com/office/powerpoint/2010/main" val="1809271751"/>
              </p:ext>
            </p:extLst>
          </p:nvPr>
        </p:nvGraphicFramePr>
        <p:xfrm>
          <a:off x="1389202" y="335755"/>
          <a:ext cx="8352365" cy="6096000"/>
        </p:xfrm>
        <a:graphic>
          <a:graphicData uri="http://schemas.openxmlformats.org/drawingml/2006/table">
            <a:tbl>
              <a:tblPr rtl="1" firstRow="1" bandRow="1">
                <a:tableStyleId>{5C22544A-7EE6-4342-B048-85BDC9FD1C3A}</a:tableStyleId>
              </a:tblPr>
              <a:tblGrid>
                <a:gridCol w="822186">
                  <a:extLst>
                    <a:ext uri="{9D8B030D-6E8A-4147-A177-3AD203B41FA5}">
                      <a16:colId xmlns:a16="http://schemas.microsoft.com/office/drawing/2014/main" val="20000"/>
                    </a:ext>
                  </a:extLst>
                </a:gridCol>
                <a:gridCol w="6473084">
                  <a:extLst>
                    <a:ext uri="{9D8B030D-6E8A-4147-A177-3AD203B41FA5}">
                      <a16:colId xmlns:a16="http://schemas.microsoft.com/office/drawing/2014/main" val="20001"/>
                    </a:ext>
                  </a:extLst>
                </a:gridCol>
                <a:gridCol w="1057095">
                  <a:extLst>
                    <a:ext uri="{9D8B030D-6E8A-4147-A177-3AD203B41FA5}">
                      <a16:colId xmlns:a16="http://schemas.microsoft.com/office/drawing/2014/main" val="20002"/>
                    </a:ext>
                  </a:extLst>
                </a:gridCol>
              </a:tblGrid>
              <a:tr h="289101">
                <a:tc>
                  <a:txBody>
                    <a:bodyPr/>
                    <a:lstStyle/>
                    <a:p>
                      <a:pPr rtl="1"/>
                      <a:r>
                        <a:rPr lang="ar-SA" sz="1400" dirty="0">
                          <a:latin typeface="Sakkal Majalla" panose="02000000000000000000" pitchFamily="2" charset="-78"/>
                          <a:cs typeface="Sakkal Majalla" panose="02000000000000000000" pitchFamily="2" charset="-78"/>
                        </a:rPr>
                        <a:t>م</a:t>
                      </a:r>
                    </a:p>
                  </a:txBody>
                  <a:tcPr/>
                </a:tc>
                <a:tc>
                  <a:txBody>
                    <a:bodyPr/>
                    <a:lstStyle/>
                    <a:p>
                      <a:pPr rtl="1"/>
                      <a:r>
                        <a:rPr lang="ar-SA" sz="1400" dirty="0">
                          <a:latin typeface="Sakkal Majalla" panose="02000000000000000000" pitchFamily="2" charset="-78"/>
                          <a:cs typeface="Sakkal Majalla" panose="02000000000000000000" pitchFamily="2" charset="-78"/>
                        </a:rPr>
                        <a:t>المحتوى</a:t>
                      </a:r>
                    </a:p>
                  </a:txBody>
                  <a:tcPr/>
                </a:tc>
                <a:tc>
                  <a:txBody>
                    <a:bodyPr/>
                    <a:lstStyle/>
                    <a:p>
                      <a:pPr rtl="1"/>
                      <a:r>
                        <a:rPr lang="ar-SA" sz="1400" dirty="0">
                          <a:latin typeface="Sakkal Majalla" panose="02000000000000000000" pitchFamily="2" charset="-78"/>
                          <a:cs typeface="Sakkal Majalla" panose="02000000000000000000" pitchFamily="2" charset="-78"/>
                        </a:rPr>
                        <a:t>رقم الصفحة</a:t>
                      </a:r>
                    </a:p>
                  </a:txBody>
                  <a:tcPr/>
                </a:tc>
                <a:extLst>
                  <a:ext uri="{0D108BD9-81ED-4DB2-BD59-A6C34878D82A}">
                    <a16:rowId xmlns:a16="http://schemas.microsoft.com/office/drawing/2014/main" val="10000"/>
                  </a:ext>
                </a:extLst>
              </a:tr>
              <a:tr h="289101">
                <a:tc>
                  <a:txBody>
                    <a:bodyPr/>
                    <a:lstStyle/>
                    <a:p>
                      <a:pPr rtl="1"/>
                      <a:r>
                        <a:rPr lang="ar-SA" sz="1400" dirty="0">
                          <a:latin typeface="Sakkal Majalla" panose="02000000000000000000" pitchFamily="2" charset="-78"/>
                          <a:cs typeface="Sakkal Majalla" panose="02000000000000000000" pitchFamily="2" charset="-78"/>
                        </a:rPr>
                        <a:t>1</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1"/>
                  </a:ext>
                </a:extLst>
              </a:tr>
              <a:tr h="289101">
                <a:tc>
                  <a:txBody>
                    <a:bodyPr/>
                    <a:lstStyle/>
                    <a:p>
                      <a:pPr rtl="1"/>
                      <a:r>
                        <a:rPr lang="ar-SA" sz="1400" dirty="0">
                          <a:latin typeface="Sakkal Majalla" panose="02000000000000000000" pitchFamily="2" charset="-78"/>
                          <a:cs typeface="Sakkal Majalla" panose="02000000000000000000" pitchFamily="2" charset="-78"/>
                        </a:rPr>
                        <a:t>2</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2"/>
                  </a:ext>
                </a:extLst>
              </a:tr>
              <a:tr h="289101">
                <a:tc>
                  <a:txBody>
                    <a:bodyPr/>
                    <a:lstStyle/>
                    <a:p>
                      <a:pPr rtl="1"/>
                      <a:r>
                        <a:rPr lang="ar-SA" sz="1400" dirty="0">
                          <a:latin typeface="Sakkal Majalla" panose="02000000000000000000" pitchFamily="2" charset="-78"/>
                          <a:cs typeface="Sakkal Majalla" panose="02000000000000000000" pitchFamily="2" charset="-78"/>
                        </a:rPr>
                        <a:t>3</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3"/>
                  </a:ext>
                </a:extLst>
              </a:tr>
              <a:tr h="289101">
                <a:tc>
                  <a:txBody>
                    <a:bodyPr/>
                    <a:lstStyle/>
                    <a:p>
                      <a:pPr rtl="1"/>
                      <a:r>
                        <a:rPr lang="ar-SA" sz="1400" dirty="0">
                          <a:latin typeface="Sakkal Majalla" panose="02000000000000000000" pitchFamily="2" charset="-78"/>
                          <a:cs typeface="Sakkal Majalla" panose="02000000000000000000" pitchFamily="2" charset="-78"/>
                        </a:rPr>
                        <a:t>4</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4"/>
                  </a:ext>
                </a:extLst>
              </a:tr>
              <a:tr h="289101">
                <a:tc>
                  <a:txBody>
                    <a:bodyPr/>
                    <a:lstStyle/>
                    <a:p>
                      <a:pPr rtl="1"/>
                      <a:r>
                        <a:rPr lang="ar-SA" sz="1400" dirty="0">
                          <a:latin typeface="Sakkal Majalla" panose="02000000000000000000" pitchFamily="2" charset="-78"/>
                          <a:cs typeface="Sakkal Majalla" panose="02000000000000000000" pitchFamily="2" charset="-78"/>
                        </a:rPr>
                        <a:t>5</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5"/>
                  </a:ext>
                </a:extLst>
              </a:tr>
              <a:tr h="289101">
                <a:tc>
                  <a:txBody>
                    <a:bodyPr/>
                    <a:lstStyle/>
                    <a:p>
                      <a:pPr rtl="1"/>
                      <a:r>
                        <a:rPr lang="ar-SA" sz="1400" dirty="0">
                          <a:latin typeface="Sakkal Majalla" panose="02000000000000000000" pitchFamily="2" charset="-78"/>
                          <a:cs typeface="Sakkal Majalla" panose="02000000000000000000" pitchFamily="2" charset="-78"/>
                        </a:rPr>
                        <a:t>6</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6"/>
                  </a:ext>
                </a:extLst>
              </a:tr>
              <a:tr h="289101">
                <a:tc>
                  <a:txBody>
                    <a:bodyPr/>
                    <a:lstStyle/>
                    <a:p>
                      <a:pPr rtl="1"/>
                      <a:r>
                        <a:rPr lang="ar-SA" sz="1400" dirty="0">
                          <a:latin typeface="Sakkal Majalla" panose="02000000000000000000" pitchFamily="2" charset="-78"/>
                          <a:cs typeface="Sakkal Majalla" panose="02000000000000000000" pitchFamily="2" charset="-78"/>
                        </a:rPr>
                        <a:t>7</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7"/>
                  </a:ext>
                </a:extLst>
              </a:tr>
              <a:tr h="289101">
                <a:tc>
                  <a:txBody>
                    <a:bodyPr/>
                    <a:lstStyle/>
                    <a:p>
                      <a:pPr rtl="1"/>
                      <a:r>
                        <a:rPr lang="ar-SA" sz="1400" dirty="0">
                          <a:latin typeface="Sakkal Majalla" panose="02000000000000000000" pitchFamily="2" charset="-78"/>
                          <a:cs typeface="Sakkal Majalla" panose="02000000000000000000" pitchFamily="2" charset="-78"/>
                        </a:rPr>
                        <a:t>8</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8"/>
                  </a:ext>
                </a:extLst>
              </a:tr>
              <a:tr h="289101">
                <a:tc>
                  <a:txBody>
                    <a:bodyPr/>
                    <a:lstStyle/>
                    <a:p>
                      <a:pPr rtl="1"/>
                      <a:r>
                        <a:rPr lang="ar-SA" sz="1400" dirty="0">
                          <a:latin typeface="Sakkal Majalla" panose="02000000000000000000" pitchFamily="2" charset="-78"/>
                          <a:cs typeface="Sakkal Majalla" panose="02000000000000000000" pitchFamily="2" charset="-78"/>
                        </a:rPr>
                        <a:t>9</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9"/>
                  </a:ext>
                </a:extLst>
              </a:tr>
              <a:tr h="289101">
                <a:tc>
                  <a:txBody>
                    <a:bodyPr/>
                    <a:lstStyle/>
                    <a:p>
                      <a:pPr rtl="1"/>
                      <a:r>
                        <a:rPr lang="ar-SA" sz="1400" dirty="0">
                          <a:latin typeface="Sakkal Majalla" panose="02000000000000000000" pitchFamily="2" charset="-78"/>
                          <a:cs typeface="Sakkal Majalla" panose="02000000000000000000" pitchFamily="2" charset="-78"/>
                        </a:rPr>
                        <a:t>10</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0"/>
                  </a:ext>
                </a:extLst>
              </a:tr>
              <a:tr h="289101">
                <a:tc>
                  <a:txBody>
                    <a:bodyPr/>
                    <a:lstStyle/>
                    <a:p>
                      <a:pPr rtl="1"/>
                      <a:r>
                        <a:rPr lang="ar-SA" sz="1400" dirty="0">
                          <a:latin typeface="Sakkal Majalla" panose="02000000000000000000" pitchFamily="2" charset="-78"/>
                          <a:cs typeface="Sakkal Majalla" panose="02000000000000000000" pitchFamily="2" charset="-78"/>
                        </a:rPr>
                        <a:t>11</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1"/>
                  </a:ext>
                </a:extLst>
              </a:tr>
              <a:tr h="289101">
                <a:tc>
                  <a:txBody>
                    <a:bodyPr/>
                    <a:lstStyle/>
                    <a:p>
                      <a:pPr rtl="1"/>
                      <a:r>
                        <a:rPr lang="ar-SA" sz="1400" dirty="0">
                          <a:latin typeface="Sakkal Majalla" panose="02000000000000000000" pitchFamily="2" charset="-78"/>
                          <a:cs typeface="Sakkal Majalla" panose="02000000000000000000" pitchFamily="2" charset="-78"/>
                        </a:rPr>
                        <a:t>12</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2"/>
                  </a:ext>
                </a:extLst>
              </a:tr>
              <a:tr h="289101">
                <a:tc>
                  <a:txBody>
                    <a:bodyPr/>
                    <a:lstStyle/>
                    <a:p>
                      <a:pPr rtl="1"/>
                      <a:r>
                        <a:rPr lang="ar-SA" sz="1400" dirty="0">
                          <a:latin typeface="Sakkal Majalla" panose="02000000000000000000" pitchFamily="2" charset="-78"/>
                          <a:cs typeface="Sakkal Majalla" panose="02000000000000000000" pitchFamily="2" charset="-78"/>
                        </a:rPr>
                        <a:t>13</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809035450"/>
                  </a:ext>
                </a:extLst>
              </a:tr>
              <a:tr h="289101">
                <a:tc>
                  <a:txBody>
                    <a:bodyPr/>
                    <a:lstStyle/>
                    <a:p>
                      <a:pPr rtl="1"/>
                      <a:r>
                        <a:rPr lang="ar-SA" sz="1400" dirty="0">
                          <a:latin typeface="Sakkal Majalla" panose="02000000000000000000" pitchFamily="2" charset="-78"/>
                          <a:cs typeface="Sakkal Majalla" panose="02000000000000000000" pitchFamily="2" charset="-78"/>
                        </a:rPr>
                        <a:t>14</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574893619"/>
                  </a:ext>
                </a:extLst>
              </a:tr>
              <a:tr h="289101">
                <a:tc>
                  <a:txBody>
                    <a:bodyPr/>
                    <a:lstStyle/>
                    <a:p>
                      <a:pPr rtl="1"/>
                      <a:r>
                        <a:rPr lang="ar-SA" sz="1400" dirty="0">
                          <a:latin typeface="Sakkal Majalla" panose="02000000000000000000" pitchFamily="2" charset="-78"/>
                          <a:cs typeface="Sakkal Majalla" panose="02000000000000000000" pitchFamily="2" charset="-78"/>
                        </a:rPr>
                        <a:t>15</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003475167"/>
                  </a:ext>
                </a:extLst>
              </a:tr>
              <a:tr h="289101">
                <a:tc>
                  <a:txBody>
                    <a:bodyPr/>
                    <a:lstStyle/>
                    <a:p>
                      <a:pPr rtl="1"/>
                      <a:r>
                        <a:rPr lang="ar-SA" sz="1400" dirty="0">
                          <a:latin typeface="Sakkal Majalla" panose="02000000000000000000" pitchFamily="2" charset="-78"/>
                          <a:cs typeface="Sakkal Majalla" panose="02000000000000000000" pitchFamily="2" charset="-78"/>
                        </a:rPr>
                        <a:t>16</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3"/>
                  </a:ext>
                </a:extLst>
              </a:tr>
              <a:tr h="289101">
                <a:tc>
                  <a:txBody>
                    <a:bodyPr/>
                    <a:lstStyle/>
                    <a:p>
                      <a:pPr rtl="1"/>
                      <a:r>
                        <a:rPr lang="ar-SA" sz="1400" dirty="0">
                          <a:latin typeface="Sakkal Majalla" panose="02000000000000000000" pitchFamily="2" charset="-78"/>
                          <a:cs typeface="Sakkal Majalla" panose="02000000000000000000" pitchFamily="2" charset="-78"/>
                        </a:rPr>
                        <a:t>17</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4"/>
                  </a:ext>
                </a:extLst>
              </a:tr>
              <a:tr h="289101">
                <a:tc>
                  <a:txBody>
                    <a:bodyPr/>
                    <a:lstStyle/>
                    <a:p>
                      <a:pPr rtl="1"/>
                      <a:r>
                        <a:rPr lang="ar-SA" sz="1400" dirty="0">
                          <a:latin typeface="Sakkal Majalla" panose="02000000000000000000" pitchFamily="2" charset="-78"/>
                          <a:cs typeface="Sakkal Majalla" panose="02000000000000000000" pitchFamily="2" charset="-78"/>
                        </a:rPr>
                        <a:t>18</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5"/>
                  </a:ext>
                </a:extLst>
              </a:tr>
              <a:tr h="289101">
                <a:tc>
                  <a:txBody>
                    <a:bodyPr/>
                    <a:lstStyle/>
                    <a:p>
                      <a:pPr rtl="1"/>
                      <a:r>
                        <a:rPr lang="ar-SA" sz="1400" dirty="0">
                          <a:latin typeface="Sakkal Majalla" panose="02000000000000000000" pitchFamily="2" charset="-78"/>
                          <a:cs typeface="Sakkal Majalla" panose="02000000000000000000" pitchFamily="2" charset="-78"/>
                        </a:rPr>
                        <a:t>19</a:t>
                      </a: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tc>
                  <a:txBody>
                    <a:bodyPr/>
                    <a:lstStyle/>
                    <a:p>
                      <a:pPr rtl="1"/>
                      <a:endParaRPr lang="ar-SA" sz="14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51757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latin typeface="Sakkal Majalla" panose="02000000000000000000" pitchFamily="2" charset="-78"/>
                <a:cs typeface="Sakkal Majalla" panose="02000000000000000000" pitchFamily="2" charset="-78"/>
              </a:rPr>
              <a:t>المقدمة</a:t>
            </a:r>
          </a:p>
        </p:txBody>
      </p:sp>
      <p:sp>
        <p:nvSpPr>
          <p:cNvPr id="6" name="عنصر نائب للمحتوى 2">
            <a:extLst>
              <a:ext uri="{FF2B5EF4-FFF2-40B4-BE49-F238E27FC236}">
                <a16:creationId xmlns:a16="http://schemas.microsoft.com/office/drawing/2014/main" id="{D7081077-2583-40CF-8C7D-EB722C5D6752}"/>
              </a:ext>
            </a:extLst>
          </p:cNvPr>
          <p:cNvSpPr>
            <a:spLocks noGrp="1"/>
          </p:cNvSpPr>
          <p:nvPr>
            <p:ph idx="1"/>
          </p:nvPr>
        </p:nvSpPr>
        <p:spPr>
          <a:xfrm>
            <a:off x="969434" y="1312985"/>
            <a:ext cx="8596597" cy="4779178"/>
          </a:xfrm>
        </p:spPr>
        <p:txBody>
          <a:bodyPr>
            <a:normAutofit/>
          </a:bodyPr>
          <a:lstStyle/>
          <a:p>
            <a:pPr marL="0" indent="0">
              <a:buNone/>
            </a:pPr>
            <a:r>
              <a:rPr lang="ar-SA" sz="2000" dirty="0">
                <a:latin typeface="Sakkal Majalla" panose="02000000000000000000" pitchFamily="2" charset="-78"/>
                <a:cs typeface="Sakkal Majalla" panose="02000000000000000000" pitchFamily="2" charset="-78"/>
              </a:rPr>
              <a:t>بحمد الله وفضله فقد تميزت مؤسسة الرشد </a:t>
            </a:r>
            <a:r>
              <a:rPr lang="ar-SA" sz="2000" dirty="0">
                <a:solidFill>
                  <a:schemeClr val="tx1"/>
                </a:solidFill>
                <a:latin typeface="Sakkal Majalla" panose="02000000000000000000" pitchFamily="2" charset="-78"/>
                <a:cs typeface="Sakkal Majalla" panose="02000000000000000000" pitchFamily="2" charset="-78"/>
              </a:rPr>
              <a:t>الأهلية برسالتها القرآنية المتمثلة في تعليم كتاب الله تعالى، وما كان لهذا النجاح أن يُسطّر إلا بتوفيق الله تعالى ثم المتابعة الحثيثة من إدارة المؤسسة.</a:t>
            </a:r>
          </a:p>
          <a:p>
            <a:pPr marL="0" indent="0">
              <a:buNone/>
            </a:pPr>
            <a:r>
              <a:rPr lang="ar-SA" sz="2000">
                <a:latin typeface="Sakkal Majalla" panose="02000000000000000000" pitchFamily="2" charset="-78"/>
                <a:cs typeface="Sakkal Majalla" panose="02000000000000000000" pitchFamily="2" charset="-78"/>
              </a:rPr>
              <a:t>نضع </a:t>
            </a:r>
            <a:r>
              <a:rPr lang="ar-SA" sz="2000" dirty="0">
                <a:latin typeface="Sakkal Majalla" panose="02000000000000000000" pitchFamily="2" charset="-78"/>
                <a:cs typeface="Sakkal Majalla" panose="02000000000000000000" pitchFamily="2" charset="-78"/>
              </a:rPr>
              <a:t>بين يديكم تقريرنا السنوي للعام 2023م؛ والذي يحكي مسيرة هذا العام وبرامجه</a:t>
            </a:r>
            <a:r>
              <a:rPr lang="ar-SA" sz="2000">
                <a:latin typeface="Sakkal Majalla" panose="02000000000000000000" pitchFamily="2" charset="-78"/>
                <a:cs typeface="Sakkal Majalla" panose="02000000000000000000" pitchFamily="2" charset="-78"/>
              </a:rPr>
              <a:t>؛ ومازلنا </a:t>
            </a:r>
            <a:r>
              <a:rPr lang="ar-SA" sz="2000" dirty="0">
                <a:latin typeface="Sakkal Majalla" panose="02000000000000000000" pitchFamily="2" charset="-78"/>
                <a:cs typeface="Sakkal Majalla" panose="02000000000000000000" pitchFamily="2" charset="-78"/>
              </a:rPr>
              <a:t>نحث الخطى نحو الارتقاء بهذا الصرح من خلال السعي للتطوير المستمر للمنظومة التعليمية والإدارية، سائلين الله تعالى أن يكتب لنا القبول ويُحسن الأثر، ويبارك لكل من أسهم بجهوده بتحقيق هذه الإنجازات المتميزة.</a:t>
            </a:r>
          </a:p>
          <a:p>
            <a:endParaRPr lang="ar-SA"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7435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9934" y="2603500"/>
            <a:ext cx="8596668" cy="1320800"/>
          </a:xfrm>
        </p:spPr>
        <p:txBody>
          <a:bodyPr/>
          <a:lstStyle/>
          <a:p>
            <a:pPr algn="ctr"/>
            <a:r>
              <a:rPr lang="ar-SA" b="1" dirty="0">
                <a:latin typeface="Sakkal Majalla" panose="02000000000000000000" pitchFamily="2" charset="-78"/>
                <a:cs typeface="Sakkal Majalla" panose="02000000000000000000" pitchFamily="2" charset="-78"/>
              </a:rPr>
              <a:t>الفصل الأول: التنظيم المؤسسي</a:t>
            </a:r>
          </a:p>
        </p:txBody>
      </p:sp>
    </p:spTree>
    <p:extLst>
      <p:ext uri="{BB962C8B-B14F-4D97-AF65-F5344CB8AC3E}">
        <p14:creationId xmlns:p14="http://schemas.microsoft.com/office/powerpoint/2010/main" val="330860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95815" y="641839"/>
            <a:ext cx="3879434" cy="741484"/>
          </a:xfrm>
        </p:spPr>
        <p:txBody>
          <a:bodyPr/>
          <a:lstStyle/>
          <a:p>
            <a:pPr algn="r"/>
            <a:r>
              <a:rPr lang="ar-SA" b="1" dirty="0">
                <a:latin typeface="Sakkal Majalla" panose="02000000000000000000" pitchFamily="2" charset="-78"/>
                <a:cs typeface="Sakkal Majalla" panose="02000000000000000000" pitchFamily="2" charset="-78"/>
              </a:rPr>
              <a:t>مجلس الأمناء:</a:t>
            </a:r>
          </a:p>
        </p:txBody>
      </p:sp>
      <p:sp>
        <p:nvSpPr>
          <p:cNvPr id="3" name="مربع نص 2">
            <a:extLst>
              <a:ext uri="{FF2B5EF4-FFF2-40B4-BE49-F238E27FC236}">
                <a16:creationId xmlns:a16="http://schemas.microsoft.com/office/drawing/2014/main" id="{FDBB2ABF-6A15-413B-8A30-F4E1DAF19346}"/>
              </a:ext>
            </a:extLst>
          </p:cNvPr>
          <p:cNvSpPr txBox="1"/>
          <p:nvPr/>
        </p:nvSpPr>
        <p:spPr>
          <a:xfrm>
            <a:off x="2579077" y="1664677"/>
            <a:ext cx="6994769" cy="1754326"/>
          </a:xfrm>
          <a:prstGeom prst="rect">
            <a:avLst/>
          </a:prstGeom>
          <a:noFill/>
        </p:spPr>
        <p:txBody>
          <a:bodyPr wrap="square" rtlCol="1">
            <a:spAutoFit/>
          </a:bodyPr>
          <a:lstStyle/>
          <a:p>
            <a:r>
              <a:rPr lang="ar-SA" dirty="0"/>
              <a:t>- </a:t>
            </a:r>
            <a:r>
              <a:rPr lang="ar-SA" dirty="0" err="1"/>
              <a:t>أ.سلمى</a:t>
            </a:r>
            <a:r>
              <a:rPr lang="ar-SA" dirty="0"/>
              <a:t> بنت ظافر الشهري</a:t>
            </a:r>
          </a:p>
          <a:p>
            <a:r>
              <a:rPr lang="ar-SA" dirty="0"/>
              <a:t>رئيس مجلس الأمناء</a:t>
            </a:r>
          </a:p>
          <a:p>
            <a:r>
              <a:rPr lang="ar-SA" dirty="0"/>
              <a:t>- أ. سارة بنت ظافر الشهري</a:t>
            </a:r>
          </a:p>
          <a:p>
            <a:r>
              <a:rPr lang="ar-SA" dirty="0"/>
              <a:t>نائب رئيس مجلس الأمناء</a:t>
            </a:r>
          </a:p>
          <a:p>
            <a:r>
              <a:rPr lang="ar-SA" dirty="0"/>
              <a:t>- </a:t>
            </a:r>
            <a:r>
              <a:rPr lang="ar-SA" dirty="0" err="1"/>
              <a:t>أ.هند</a:t>
            </a:r>
            <a:r>
              <a:rPr lang="ar-SA" dirty="0"/>
              <a:t> بنت منصور العساف</a:t>
            </a:r>
          </a:p>
          <a:p>
            <a:r>
              <a:rPr lang="ar-SA" dirty="0"/>
              <a:t>عضو مجلس الأمناء</a:t>
            </a:r>
          </a:p>
        </p:txBody>
      </p:sp>
    </p:spTree>
    <p:extLst>
      <p:ext uri="{BB962C8B-B14F-4D97-AF65-F5344CB8AC3E}">
        <p14:creationId xmlns:p14="http://schemas.microsoft.com/office/powerpoint/2010/main" val="3527553954"/>
      </p:ext>
    </p:extLst>
  </p:cSld>
  <p:clrMapOvr>
    <a:masterClrMapping/>
  </p:clrMapOvr>
</p:sld>
</file>

<file path=ppt/theme/theme1.xml><?xml version="1.0" encoding="utf-8"?>
<a:theme xmlns:a="http://schemas.openxmlformats.org/drawingml/2006/main" name="واجهة">
  <a:themeElements>
    <a:clrScheme name="أخضر مزرق">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22609</TotalTime>
  <Words>791</Words>
  <Application>Microsoft Office PowerPoint</Application>
  <PresentationFormat>شاشة عريضة</PresentationFormat>
  <Paragraphs>170</Paragraphs>
  <Slides>39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39</vt:i4>
      </vt:variant>
    </vt:vector>
  </HeadingPairs>
  <TitlesOfParts>
    <vt:vector size="46" baseType="lpstr">
      <vt:lpstr>AdvertisingBold</vt:lpstr>
      <vt:lpstr>Arial</vt:lpstr>
      <vt:lpstr>Calibri</vt:lpstr>
      <vt:lpstr>Sakkal Majalla</vt:lpstr>
      <vt:lpstr>Trebuchet MS</vt:lpstr>
      <vt:lpstr>Wingdings 3</vt:lpstr>
      <vt:lpstr>واجهة</vt:lpstr>
      <vt:lpstr>التقرير السنوي 2023م 1444 – 1445هـ</vt:lpstr>
      <vt:lpstr>عرض تقديمي في PowerPoint</vt:lpstr>
      <vt:lpstr>عرض تقديمي في PowerPoint</vt:lpstr>
      <vt:lpstr>عرض تقديمي في PowerPoint</vt:lpstr>
      <vt:lpstr>عرض تقديمي في PowerPoint</vt:lpstr>
      <vt:lpstr>عرض تقديمي في PowerPoint</vt:lpstr>
      <vt:lpstr>المقدمة</vt:lpstr>
      <vt:lpstr>الفصل الأول: التنظيم المؤسسي</vt:lpstr>
      <vt:lpstr>مجلس الأمناء:</vt:lpstr>
      <vt:lpstr>اختصاصات مجلس الأمناء: </vt:lpstr>
      <vt:lpstr>مجلس الأمناء خلال عام 2023م (تدمج مع الصفحة التي قبلها)</vt:lpstr>
      <vt:lpstr>عرض تقديمي في PowerPoint</vt:lpstr>
      <vt:lpstr>منظومة القيم الجوهرية:  الالتزام – الاتقان - المهنية - الابتكار</vt:lpstr>
      <vt:lpstr>عرض تقديمي في PowerPoint</vt:lpstr>
      <vt:lpstr>عرض تقديمي في PowerPoint</vt:lpstr>
      <vt:lpstr>شركاء النجاح</vt:lpstr>
      <vt:lpstr>الفصل الثاني: البرامج والمشاريع</vt:lpstr>
      <vt:lpstr>المشاريع والبرامج المنفذة خلال عام 2023: </vt:lpstr>
      <vt:lpstr>أعداد المستفيدات عام2023هـ 1164 مستفيدة</vt:lpstr>
      <vt:lpstr>أولاً: برنامج الحق المبين</vt:lpstr>
      <vt:lpstr>أولاً: برنامج الحق المبين</vt:lpstr>
      <vt:lpstr>أولاً: برنامج الحق المبين</vt:lpstr>
      <vt:lpstr>ثانياً/برنامج مُكث</vt:lpstr>
      <vt:lpstr>ثانياً: برنامج مُكث</vt:lpstr>
      <vt:lpstr>عرض تقديمي في PowerPoint</vt:lpstr>
      <vt:lpstr>ثالثاً/برنامج فيء</vt:lpstr>
      <vt:lpstr>ثالثاً: برنامج فيء</vt:lpstr>
      <vt:lpstr>ثالثاً: برنامج فيء</vt:lpstr>
      <vt:lpstr>رابعاً/برنامج حق تلاوته</vt:lpstr>
      <vt:lpstr>رابعاً: برنامج حق تلاوته</vt:lpstr>
      <vt:lpstr>رابعاً: برنامج حق تلاوته</vt:lpstr>
      <vt:lpstr>خامساً/برنامج جذَل</vt:lpstr>
      <vt:lpstr>خامساً: برنامج جذَل</vt:lpstr>
      <vt:lpstr>عرض تقديمي في PowerPoint</vt:lpstr>
      <vt:lpstr>سابعاً/برنامج البيَان</vt:lpstr>
      <vt:lpstr>سابعاً: برنامج البيَان</vt:lpstr>
      <vt:lpstr>سابعاً: برنامج البيَان</vt:lpstr>
      <vt:lpstr>عرض تقديمي في PowerPoint</vt:lpstr>
      <vt:lpstr>الغلاف الأخير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حساب Microsoft</dc:creator>
  <cp:lastModifiedBy>مها</cp:lastModifiedBy>
  <cp:revision>347</cp:revision>
  <dcterms:created xsi:type="dcterms:W3CDTF">2022-09-01T07:03:59Z</dcterms:created>
  <dcterms:modified xsi:type="dcterms:W3CDTF">2025-04-15T09:50:40Z</dcterms:modified>
</cp:coreProperties>
</file>